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69" r:id="rId4"/>
    <p:sldId id="266" r:id="rId5"/>
    <p:sldId id="267" r:id="rId6"/>
    <p:sldId id="274" r:id="rId7"/>
    <p:sldId id="259" r:id="rId8"/>
    <p:sldId id="273" r:id="rId9"/>
    <p:sldId id="264" r:id="rId10"/>
    <p:sldId id="271" r:id="rId11"/>
    <p:sldId id="265" r:id="rId12"/>
    <p:sldId id="275" r:id="rId13"/>
    <p:sldId id="268" r:id="rId14"/>
    <p:sldId id="260" r:id="rId15"/>
    <p:sldId id="272" r:id="rId16"/>
    <p:sldId id="261" r:id="rId17"/>
    <p:sldId id="278" r:id="rId18"/>
    <p:sldId id="279" r:id="rId19"/>
    <p:sldId id="280" r:id="rId20"/>
    <p:sldId id="282" r:id="rId21"/>
    <p:sldId id="283" r:id="rId22"/>
    <p:sldId id="284" r:id="rId23"/>
    <p:sldId id="281" r:id="rId24"/>
    <p:sldId id="285" r:id="rId25"/>
    <p:sldId id="286" r:id="rId26"/>
    <p:sldId id="287" r:id="rId27"/>
    <p:sldId id="294" r:id="rId28"/>
    <p:sldId id="295" r:id="rId29"/>
    <p:sldId id="296" r:id="rId30"/>
    <p:sldId id="289" r:id="rId31"/>
    <p:sldId id="290" r:id="rId32"/>
    <p:sldId id="292" r:id="rId33"/>
    <p:sldId id="293" r:id="rId34"/>
    <p:sldId id="288" r:id="rId35"/>
    <p:sldId id="291" r:id="rId36"/>
    <p:sldId id="262" r:id="rId37"/>
    <p:sldId id="276" r:id="rId38"/>
    <p:sldId id="263" r:id="rId39"/>
    <p:sldId id="277" r:id="rId40"/>
    <p:sldId id="25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 Target="../slides/slide40.xml"/><Relationship Id="rId6" Type="http://schemas.openxmlformats.org/officeDocument/2006/relationships/image" Target="../media/image4.png"/><Relationship Id="rId5" Type="http://schemas.openxmlformats.org/officeDocument/2006/relationships/image" Target="../media/image5.svg"/><Relationship Id="rId4" Type="http://schemas.openxmlformats.org/officeDocument/2006/relationships/image" Target="../media/image3.png"/><Relationship Id="rId9" Type="http://schemas.openxmlformats.org/officeDocument/2006/relationships/image" Target="../media/image9.svg"/></Relationships>
</file>

<file path=ppt/diagrams/_rels/data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 Target="../slides/slide40.xml"/><Relationship Id="rId6" Type="http://schemas.openxmlformats.org/officeDocument/2006/relationships/image" Target="../media/image4.png"/><Relationship Id="rId5" Type="http://schemas.openxmlformats.org/officeDocument/2006/relationships/image" Target="../media/image5.svg"/><Relationship Id="rId4" Type="http://schemas.openxmlformats.org/officeDocument/2006/relationships/image" Target="../media/image3.png"/><Relationship Id="rId9" Type="http://schemas.openxmlformats.org/officeDocument/2006/relationships/image" Target="../media/image9.svg"/></Relationships>
</file>

<file path=ppt/diagrams/_rels/data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svg"/><Relationship Id="rId1" Type="http://schemas.openxmlformats.org/officeDocument/2006/relationships/image" Target="../media/image17.png"/><Relationship Id="rId4" Type="http://schemas.openxmlformats.org/officeDocument/2006/relationships/image" Target="../media/image28.svg"/></Relationships>
</file>

<file path=ppt/diagrams/_rels/data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svg"/><Relationship Id="rId1" Type="http://schemas.openxmlformats.org/officeDocument/2006/relationships/image" Target="../media/image19.png"/><Relationship Id="rId6" Type="http://schemas.openxmlformats.org/officeDocument/2006/relationships/image" Target="../media/image36.svg"/><Relationship Id="rId5" Type="http://schemas.openxmlformats.org/officeDocument/2006/relationships/image" Target="../media/image21.png"/><Relationship Id="rId4" Type="http://schemas.openxmlformats.org/officeDocument/2006/relationships/image" Target="../media/image34.svg"/></Relationships>
</file>

<file path=ppt/diagrams/_rels/data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svg"/><Relationship Id="rId1" Type="http://schemas.openxmlformats.org/officeDocument/2006/relationships/image" Target="../media/image19.png"/><Relationship Id="rId6" Type="http://schemas.openxmlformats.org/officeDocument/2006/relationships/image" Target="../media/image36.svg"/><Relationship Id="rId5" Type="http://schemas.openxmlformats.org/officeDocument/2006/relationships/image" Target="../media/image21.png"/><Relationship Id="rId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svg"/><Relationship Id="rId7" Type="http://schemas.openxmlformats.org/officeDocument/2006/relationships/image" Target="../media/image7.svg"/><Relationship Id="rId1" Type="http://schemas.openxmlformats.org/officeDocument/2006/relationships/image" Target="../media/image2.png"/><Relationship Id="rId6" Type="http://schemas.openxmlformats.org/officeDocument/2006/relationships/image" Target="../media/image4.png"/><Relationship Id="rId5" Type="http://schemas.openxmlformats.org/officeDocument/2006/relationships/image" Target="../media/image5.svg"/><Relationship Id="rId4" Type="http://schemas.openxmlformats.org/officeDocument/2006/relationships/image" Target="../media/image3.png"/><Relationship Id="rId9"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svg"/><Relationship Id="rId7" Type="http://schemas.openxmlformats.org/officeDocument/2006/relationships/image" Target="../media/image7.svg"/><Relationship Id="rId1" Type="http://schemas.openxmlformats.org/officeDocument/2006/relationships/image" Target="../media/image2.png"/><Relationship Id="rId6" Type="http://schemas.openxmlformats.org/officeDocument/2006/relationships/image" Target="../media/image4.png"/><Relationship Id="rId5" Type="http://schemas.openxmlformats.org/officeDocument/2006/relationships/image" Target="../media/image5.svg"/><Relationship Id="rId4" Type="http://schemas.openxmlformats.org/officeDocument/2006/relationships/image" Target="../media/image3.png"/><Relationship Id="rId9" Type="http://schemas.openxmlformats.org/officeDocument/2006/relationships/image" Target="../media/image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svg"/><Relationship Id="rId1" Type="http://schemas.openxmlformats.org/officeDocument/2006/relationships/image" Target="../media/image17.png"/><Relationship Id="rId4" Type="http://schemas.openxmlformats.org/officeDocument/2006/relationships/image" Target="../media/image2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svg"/><Relationship Id="rId1" Type="http://schemas.openxmlformats.org/officeDocument/2006/relationships/image" Target="../media/image19.png"/><Relationship Id="rId6" Type="http://schemas.openxmlformats.org/officeDocument/2006/relationships/image" Target="../media/image36.svg"/><Relationship Id="rId5" Type="http://schemas.openxmlformats.org/officeDocument/2006/relationships/image" Target="../media/image21.png"/><Relationship Id="rId4" Type="http://schemas.openxmlformats.org/officeDocument/2006/relationships/image" Target="../media/image3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svg"/><Relationship Id="rId1" Type="http://schemas.openxmlformats.org/officeDocument/2006/relationships/image" Target="../media/image19.png"/><Relationship Id="rId6" Type="http://schemas.openxmlformats.org/officeDocument/2006/relationships/image" Target="../media/image36.svg"/><Relationship Id="rId5" Type="http://schemas.openxmlformats.org/officeDocument/2006/relationships/image" Target="../media/image21.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65BE55-38E5-49F8-845B-6325E4AABD7D}"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B9A80AA8-5D5C-4BE6-B3B2-54325884C6C3}">
      <dgm:prSet/>
      <dgm:spPr/>
      <dgm:t>
        <a:bodyPr/>
        <a:lstStyle/>
        <a:p>
          <a:pPr>
            <a:lnSpc>
              <a:spcPct val="100000"/>
            </a:lnSpc>
          </a:pPr>
          <a:r>
            <a:rPr lang="en-US"/>
            <a:t>In today’s busy world, time is a very precious commodity.</a:t>
          </a:r>
        </a:p>
      </dgm:t>
    </dgm:pt>
    <dgm:pt modelId="{B3966532-A035-4103-91CE-5D787B1B4108}" type="parTrans" cxnId="{85BB0923-CA7C-40C9-8367-538E7D4419CF}">
      <dgm:prSet/>
      <dgm:spPr/>
      <dgm:t>
        <a:bodyPr/>
        <a:lstStyle/>
        <a:p>
          <a:endParaRPr lang="en-US"/>
        </a:p>
      </dgm:t>
    </dgm:pt>
    <dgm:pt modelId="{B6AA05AA-6BCE-4123-BF11-DA9B2EF3C2F5}" type="sibTrans" cxnId="{85BB0923-CA7C-40C9-8367-538E7D4419CF}">
      <dgm:prSet/>
      <dgm:spPr/>
      <dgm:t>
        <a:bodyPr/>
        <a:lstStyle/>
        <a:p>
          <a:pPr>
            <a:lnSpc>
              <a:spcPct val="100000"/>
            </a:lnSpc>
          </a:pPr>
          <a:endParaRPr lang="en-US"/>
        </a:p>
      </dgm:t>
    </dgm:pt>
    <dgm:pt modelId="{30A840DB-8706-48C5-B161-5060886EC681}">
      <dgm:prSet/>
      <dgm:spPr/>
      <dgm:t>
        <a:bodyPr/>
        <a:lstStyle/>
        <a:p>
          <a:pPr>
            <a:lnSpc>
              <a:spcPct val="100000"/>
            </a:lnSpc>
          </a:pPr>
          <a:r>
            <a:rPr lang="en-US"/>
            <a:t>Flights are the most convenient and fastest way to travel.</a:t>
          </a:r>
        </a:p>
      </dgm:t>
    </dgm:pt>
    <dgm:pt modelId="{5C15D3EF-448A-4B16-A2FE-C14014E8412A}" type="parTrans" cxnId="{02747C2A-8E36-4334-B9A4-4E033C9CD599}">
      <dgm:prSet/>
      <dgm:spPr/>
      <dgm:t>
        <a:bodyPr/>
        <a:lstStyle/>
        <a:p>
          <a:endParaRPr lang="en-US"/>
        </a:p>
      </dgm:t>
    </dgm:pt>
    <dgm:pt modelId="{10627227-B8C8-45B6-A08B-80BBCE3CF99F}" type="sibTrans" cxnId="{02747C2A-8E36-4334-B9A4-4E033C9CD599}">
      <dgm:prSet/>
      <dgm:spPr/>
      <dgm:t>
        <a:bodyPr/>
        <a:lstStyle/>
        <a:p>
          <a:pPr>
            <a:lnSpc>
              <a:spcPct val="100000"/>
            </a:lnSpc>
          </a:pPr>
          <a:endParaRPr lang="en-US"/>
        </a:p>
      </dgm:t>
    </dgm:pt>
    <dgm:pt modelId="{8C0B4C34-6F41-4502-B287-CFE130E77BD6}">
      <dgm:prSet/>
      <dgm:spPr/>
      <dgm:t>
        <a:bodyPr/>
        <a:lstStyle/>
        <a:p>
          <a:pPr>
            <a:lnSpc>
              <a:spcPct val="100000"/>
            </a:lnSpc>
          </a:pPr>
          <a:r>
            <a:rPr lang="en-US"/>
            <a:t>More and more people are taking flights and according to IATA around 8.2 billion people will be travelling by flights in 2037. </a:t>
          </a:r>
          <a:r>
            <a:rPr lang="en-US">
              <a:hlinkClick xmlns:r="http://schemas.openxmlformats.org/officeDocument/2006/relationships" r:id="rId1" action="ppaction://hlinksldjump"/>
            </a:rPr>
            <a:t>[1]</a:t>
          </a:r>
          <a:r>
            <a:rPr lang="en-US"/>
            <a:t> </a:t>
          </a:r>
          <a:endParaRPr lang="en-US" dirty="0"/>
        </a:p>
      </dgm:t>
    </dgm:pt>
    <dgm:pt modelId="{07284922-6C71-4000-A862-231C28590C55}" type="parTrans" cxnId="{86779B6A-47A3-416F-88FB-0D0B88F37A52}">
      <dgm:prSet/>
      <dgm:spPr/>
      <dgm:t>
        <a:bodyPr/>
        <a:lstStyle/>
        <a:p>
          <a:endParaRPr lang="en-US"/>
        </a:p>
      </dgm:t>
    </dgm:pt>
    <dgm:pt modelId="{AEF8F1C6-D2D6-48C9-B993-94B656534050}" type="sibTrans" cxnId="{86779B6A-47A3-416F-88FB-0D0B88F37A52}">
      <dgm:prSet/>
      <dgm:spPr/>
      <dgm:t>
        <a:bodyPr/>
        <a:lstStyle/>
        <a:p>
          <a:pPr>
            <a:lnSpc>
              <a:spcPct val="100000"/>
            </a:lnSpc>
          </a:pPr>
          <a:endParaRPr lang="en-US"/>
        </a:p>
      </dgm:t>
    </dgm:pt>
    <dgm:pt modelId="{20F729CD-8D29-4521-8177-A09095B92A5A}">
      <dgm:prSet/>
      <dgm:spPr/>
      <dgm:t>
        <a:bodyPr/>
        <a:lstStyle/>
        <a:p>
          <a:pPr>
            <a:lnSpc>
              <a:spcPct val="100000"/>
            </a:lnSpc>
          </a:pPr>
          <a:r>
            <a:rPr lang="en-US"/>
            <a:t>Flight delays and cancellations are a major cost escalator for passengers and Airlines.</a:t>
          </a:r>
        </a:p>
      </dgm:t>
    </dgm:pt>
    <dgm:pt modelId="{4BFE3D7E-5223-4C57-9247-6AD0124C4076}" type="parTrans" cxnId="{92E0B62B-B363-4E23-AAD0-842CA7BF6933}">
      <dgm:prSet/>
      <dgm:spPr/>
      <dgm:t>
        <a:bodyPr/>
        <a:lstStyle/>
        <a:p>
          <a:endParaRPr lang="en-US"/>
        </a:p>
      </dgm:t>
    </dgm:pt>
    <dgm:pt modelId="{D5DEB479-50A6-4294-B202-9853CBFDC46F}" type="sibTrans" cxnId="{92E0B62B-B363-4E23-AAD0-842CA7BF6933}">
      <dgm:prSet/>
      <dgm:spPr/>
      <dgm:t>
        <a:bodyPr/>
        <a:lstStyle/>
        <a:p>
          <a:endParaRPr lang="en-US"/>
        </a:p>
      </dgm:t>
    </dgm:pt>
    <dgm:pt modelId="{02DCEA6E-449D-449C-951D-0EFBA76301EE}" type="pres">
      <dgm:prSet presAssocID="{7265BE55-38E5-49F8-845B-6325E4AABD7D}" presName="root" presStyleCnt="0">
        <dgm:presLayoutVars>
          <dgm:dir/>
          <dgm:resizeHandles val="exact"/>
        </dgm:presLayoutVars>
      </dgm:prSet>
      <dgm:spPr/>
      <dgm:t>
        <a:bodyPr/>
        <a:lstStyle/>
        <a:p>
          <a:endParaRPr lang="en-US"/>
        </a:p>
      </dgm:t>
    </dgm:pt>
    <dgm:pt modelId="{70E34C58-2247-4496-B83F-59D8F2CA7519}" type="pres">
      <dgm:prSet presAssocID="{7265BE55-38E5-49F8-845B-6325E4AABD7D}" presName="container" presStyleCnt="0">
        <dgm:presLayoutVars>
          <dgm:dir/>
          <dgm:resizeHandles val="exact"/>
        </dgm:presLayoutVars>
      </dgm:prSet>
      <dgm:spPr/>
    </dgm:pt>
    <dgm:pt modelId="{9C53C8DA-C31F-4E28-B786-BCFD7FC5CDF5}" type="pres">
      <dgm:prSet presAssocID="{B9A80AA8-5D5C-4BE6-B3B2-54325884C6C3}" presName="compNode" presStyleCnt="0"/>
      <dgm:spPr/>
    </dgm:pt>
    <dgm:pt modelId="{AA3E8313-5DB2-4D01-8661-DA89683F289B}" type="pres">
      <dgm:prSet presAssocID="{B9A80AA8-5D5C-4BE6-B3B2-54325884C6C3}" presName="iconBgRect" presStyleLbl="bgShp" presStyleIdx="0" presStyleCnt="4"/>
      <dgm:spPr/>
    </dgm:pt>
    <dgm:pt modelId="{F91E5829-088E-4B9E-961F-5FBE7E91A02F}" type="pres">
      <dgm:prSet presAssocID="{B9A80AA8-5D5C-4BE6-B3B2-54325884C6C3}"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a:blipFill>
        <a:ln>
          <a:noFill/>
        </a:ln>
      </dgm:spPr>
      <dgm:t>
        <a:bodyPr/>
        <a:lstStyle/>
        <a:p>
          <a:endParaRPr lang="en-US"/>
        </a:p>
      </dgm:t>
      <dgm:extLst>
        <a:ext uri="{E40237B7-FDA0-4F09-8148-C483321AD2D9}">
          <dgm14:cNvPr xmlns:dgm14="http://schemas.microsoft.com/office/drawing/2010/diagram" id="0" name="" descr="Money2"/>
        </a:ext>
      </dgm:extLst>
    </dgm:pt>
    <dgm:pt modelId="{D8E12E7E-5C82-44C2-B564-73C3A3DE30C9}" type="pres">
      <dgm:prSet presAssocID="{B9A80AA8-5D5C-4BE6-B3B2-54325884C6C3}" presName="spaceRect" presStyleCnt="0"/>
      <dgm:spPr/>
    </dgm:pt>
    <dgm:pt modelId="{1B046C36-D40D-4122-B7E6-FE0AFB822D6F}" type="pres">
      <dgm:prSet presAssocID="{B9A80AA8-5D5C-4BE6-B3B2-54325884C6C3}" presName="textRect" presStyleLbl="revTx" presStyleIdx="0" presStyleCnt="4">
        <dgm:presLayoutVars>
          <dgm:chMax val="1"/>
          <dgm:chPref val="1"/>
        </dgm:presLayoutVars>
      </dgm:prSet>
      <dgm:spPr/>
      <dgm:t>
        <a:bodyPr/>
        <a:lstStyle/>
        <a:p>
          <a:endParaRPr lang="en-US"/>
        </a:p>
      </dgm:t>
    </dgm:pt>
    <dgm:pt modelId="{547904C6-9DBC-4C8B-AAFB-0B17F1B7E2E2}" type="pres">
      <dgm:prSet presAssocID="{B6AA05AA-6BCE-4123-BF11-DA9B2EF3C2F5}" presName="sibTrans" presStyleLbl="sibTrans2D1" presStyleIdx="0" presStyleCnt="0"/>
      <dgm:spPr/>
      <dgm:t>
        <a:bodyPr/>
        <a:lstStyle/>
        <a:p>
          <a:endParaRPr lang="en-US"/>
        </a:p>
      </dgm:t>
    </dgm:pt>
    <dgm:pt modelId="{538357DE-652C-42FD-BDA2-9028F422995E}" type="pres">
      <dgm:prSet presAssocID="{30A840DB-8706-48C5-B161-5060886EC681}" presName="compNode" presStyleCnt="0"/>
      <dgm:spPr/>
    </dgm:pt>
    <dgm:pt modelId="{E3808963-D16D-48AA-806A-7B7FCCFFF765}" type="pres">
      <dgm:prSet presAssocID="{30A840DB-8706-48C5-B161-5060886EC681}" presName="iconBgRect" presStyleLbl="bgShp" presStyleIdx="1" presStyleCnt="4"/>
      <dgm:spPr/>
    </dgm:pt>
    <dgm:pt modelId="{6D354E8E-9C76-42F6-BBB0-3C8EE64D0518}" type="pres">
      <dgm:prSet presAssocID="{30A840DB-8706-48C5-B161-5060886EC681}"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a:blipFill>
        <a:ln>
          <a:noFill/>
        </a:ln>
      </dgm:spPr>
      <dgm:t>
        <a:bodyPr/>
        <a:lstStyle/>
        <a:p>
          <a:endParaRPr lang="en-US"/>
        </a:p>
      </dgm:t>
      <dgm:extLst>
        <a:ext uri="{E40237B7-FDA0-4F09-8148-C483321AD2D9}">
          <dgm14:cNvPr xmlns:dgm14="http://schemas.microsoft.com/office/drawing/2010/diagram" id="0" name="" descr="TrainOutline"/>
        </a:ext>
      </dgm:extLst>
    </dgm:pt>
    <dgm:pt modelId="{AF2456B0-FC91-4F01-B790-AF664BBF7451}" type="pres">
      <dgm:prSet presAssocID="{30A840DB-8706-48C5-B161-5060886EC681}" presName="spaceRect" presStyleCnt="0"/>
      <dgm:spPr/>
    </dgm:pt>
    <dgm:pt modelId="{D95AE1B7-40BB-40DE-9CC0-D70B182788A9}" type="pres">
      <dgm:prSet presAssocID="{30A840DB-8706-48C5-B161-5060886EC681}" presName="textRect" presStyleLbl="revTx" presStyleIdx="1" presStyleCnt="4">
        <dgm:presLayoutVars>
          <dgm:chMax val="1"/>
          <dgm:chPref val="1"/>
        </dgm:presLayoutVars>
      </dgm:prSet>
      <dgm:spPr/>
      <dgm:t>
        <a:bodyPr/>
        <a:lstStyle/>
        <a:p>
          <a:endParaRPr lang="en-US"/>
        </a:p>
      </dgm:t>
    </dgm:pt>
    <dgm:pt modelId="{AADB2D42-B8FF-4954-8CBC-635166F56755}" type="pres">
      <dgm:prSet presAssocID="{10627227-B8C8-45B6-A08B-80BBCE3CF99F}" presName="sibTrans" presStyleLbl="sibTrans2D1" presStyleIdx="0" presStyleCnt="0"/>
      <dgm:spPr/>
      <dgm:t>
        <a:bodyPr/>
        <a:lstStyle/>
        <a:p>
          <a:endParaRPr lang="en-US"/>
        </a:p>
      </dgm:t>
    </dgm:pt>
    <dgm:pt modelId="{9CC46303-6220-4D14-888D-30D81F9C26F9}" type="pres">
      <dgm:prSet presAssocID="{8C0B4C34-6F41-4502-B287-CFE130E77BD6}" presName="compNode" presStyleCnt="0"/>
      <dgm:spPr/>
    </dgm:pt>
    <dgm:pt modelId="{082E2758-9EE3-49C8-9B93-26F11EF4D239}" type="pres">
      <dgm:prSet presAssocID="{8C0B4C34-6F41-4502-B287-CFE130E77BD6}" presName="iconBgRect" presStyleLbl="bgShp" presStyleIdx="2" presStyleCnt="4"/>
      <dgm:spPr/>
    </dgm:pt>
    <dgm:pt modelId="{7010297B-EA0B-49EA-8334-4F2C87B9702D}" type="pres">
      <dgm:prSet presAssocID="{8C0B4C34-6F41-4502-B287-CFE130E77BD6}"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a:blipFill>
        <a:ln>
          <a:noFill/>
        </a:ln>
      </dgm:spPr>
      <dgm:t>
        <a:bodyPr/>
        <a:lstStyle/>
        <a:p>
          <a:endParaRPr lang="en-US"/>
        </a:p>
      </dgm:t>
      <dgm:extLst>
        <a:ext uri="{E40237B7-FDA0-4F09-8148-C483321AD2D9}">
          <dgm14:cNvPr xmlns:dgm14="http://schemas.microsoft.com/office/drawing/2010/diagram" id="0" name="" descr="RobotOutline"/>
        </a:ext>
      </dgm:extLst>
    </dgm:pt>
    <dgm:pt modelId="{1837E923-2DB5-4993-B640-11669F49A2C0}" type="pres">
      <dgm:prSet presAssocID="{8C0B4C34-6F41-4502-B287-CFE130E77BD6}" presName="spaceRect" presStyleCnt="0"/>
      <dgm:spPr/>
    </dgm:pt>
    <dgm:pt modelId="{6BE060D2-F241-4CA6-B526-BBC1A9B76F52}" type="pres">
      <dgm:prSet presAssocID="{8C0B4C34-6F41-4502-B287-CFE130E77BD6}" presName="textRect" presStyleLbl="revTx" presStyleIdx="2" presStyleCnt="4">
        <dgm:presLayoutVars>
          <dgm:chMax val="1"/>
          <dgm:chPref val="1"/>
        </dgm:presLayoutVars>
      </dgm:prSet>
      <dgm:spPr/>
      <dgm:t>
        <a:bodyPr/>
        <a:lstStyle/>
        <a:p>
          <a:endParaRPr lang="en-US"/>
        </a:p>
      </dgm:t>
    </dgm:pt>
    <dgm:pt modelId="{2CF0EB3F-2658-41AA-80B4-0589C732817D}" type="pres">
      <dgm:prSet presAssocID="{AEF8F1C6-D2D6-48C9-B993-94B656534050}" presName="sibTrans" presStyleLbl="sibTrans2D1" presStyleIdx="0" presStyleCnt="0"/>
      <dgm:spPr/>
      <dgm:t>
        <a:bodyPr/>
        <a:lstStyle/>
        <a:p>
          <a:endParaRPr lang="en-US"/>
        </a:p>
      </dgm:t>
    </dgm:pt>
    <dgm:pt modelId="{41E7E455-C1A8-40CA-A4B0-8F1BF06F988F}" type="pres">
      <dgm:prSet presAssocID="{20F729CD-8D29-4521-8177-A09095B92A5A}" presName="compNode" presStyleCnt="0"/>
      <dgm:spPr/>
    </dgm:pt>
    <dgm:pt modelId="{CE5B2969-5B84-495D-863E-53F90D97BBBD}" type="pres">
      <dgm:prSet presAssocID="{20F729CD-8D29-4521-8177-A09095B92A5A}" presName="iconBgRect" presStyleLbl="bgShp" presStyleIdx="3" presStyleCnt="4"/>
      <dgm:spPr/>
    </dgm:pt>
    <dgm:pt modelId="{93DE0A9F-9327-463B-9DC2-4AB03332AA4E}" type="pres">
      <dgm:prSet presAssocID="{20F729CD-8D29-4521-8177-A09095B92A5A}"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a:blipFill>
        <a:ln>
          <a:noFill/>
        </a:ln>
      </dgm:spPr>
      <dgm:t>
        <a:bodyPr/>
        <a:lstStyle/>
        <a:p>
          <a:endParaRPr lang="en-US"/>
        </a:p>
      </dgm:t>
      <dgm:extLst>
        <a:ext uri="{E40237B7-FDA0-4F09-8148-C483321AD2D9}">
          <dgm14:cNvPr xmlns:dgm14="http://schemas.microsoft.com/office/drawing/2010/diagram" id="0" name="" descr="AirplaneSolid"/>
        </a:ext>
      </dgm:extLst>
    </dgm:pt>
    <dgm:pt modelId="{DE50AA99-6904-46DB-9B18-61E3B44FA061}" type="pres">
      <dgm:prSet presAssocID="{20F729CD-8D29-4521-8177-A09095B92A5A}" presName="spaceRect" presStyleCnt="0"/>
      <dgm:spPr/>
    </dgm:pt>
    <dgm:pt modelId="{F19C2B72-82DC-416B-AD0B-A1AFFAC398CC}" type="pres">
      <dgm:prSet presAssocID="{20F729CD-8D29-4521-8177-A09095B92A5A}" presName="textRect" presStyleLbl="revTx" presStyleIdx="3" presStyleCnt="4">
        <dgm:presLayoutVars>
          <dgm:chMax val="1"/>
          <dgm:chPref val="1"/>
        </dgm:presLayoutVars>
      </dgm:prSet>
      <dgm:spPr/>
      <dgm:t>
        <a:bodyPr/>
        <a:lstStyle/>
        <a:p>
          <a:endParaRPr lang="en-US"/>
        </a:p>
      </dgm:t>
    </dgm:pt>
  </dgm:ptLst>
  <dgm:cxnLst>
    <dgm:cxn modelId="{92E0B62B-B363-4E23-AAD0-842CA7BF6933}" srcId="{7265BE55-38E5-49F8-845B-6325E4AABD7D}" destId="{20F729CD-8D29-4521-8177-A09095B92A5A}" srcOrd="3" destOrd="0" parTransId="{4BFE3D7E-5223-4C57-9247-6AD0124C4076}" sibTransId="{D5DEB479-50A6-4294-B202-9853CBFDC46F}"/>
    <dgm:cxn modelId="{25ABF445-C392-46CA-9201-91DF7310FD2C}" type="presOf" srcId="{30A840DB-8706-48C5-B161-5060886EC681}" destId="{D95AE1B7-40BB-40DE-9CC0-D70B182788A9}" srcOrd="0" destOrd="0" presId="urn:microsoft.com/office/officeart/2018/2/layout/IconCircleList"/>
    <dgm:cxn modelId="{A742E261-B6D0-4B0E-87A1-E7CB129FAC69}" type="presOf" srcId="{10627227-B8C8-45B6-A08B-80BBCE3CF99F}" destId="{AADB2D42-B8FF-4954-8CBC-635166F56755}" srcOrd="0" destOrd="0" presId="urn:microsoft.com/office/officeart/2018/2/layout/IconCircleList"/>
    <dgm:cxn modelId="{ABB405A5-A809-4E6D-91A5-67F353876C1C}" type="presOf" srcId="{B9A80AA8-5D5C-4BE6-B3B2-54325884C6C3}" destId="{1B046C36-D40D-4122-B7E6-FE0AFB822D6F}" srcOrd="0" destOrd="0" presId="urn:microsoft.com/office/officeart/2018/2/layout/IconCircleList"/>
    <dgm:cxn modelId="{C494D860-E815-414E-9EDF-DE0C34E9D837}" type="presOf" srcId="{AEF8F1C6-D2D6-48C9-B993-94B656534050}" destId="{2CF0EB3F-2658-41AA-80B4-0589C732817D}" srcOrd="0" destOrd="0" presId="urn:microsoft.com/office/officeart/2018/2/layout/IconCircleList"/>
    <dgm:cxn modelId="{86779B6A-47A3-416F-88FB-0D0B88F37A52}" srcId="{7265BE55-38E5-49F8-845B-6325E4AABD7D}" destId="{8C0B4C34-6F41-4502-B287-CFE130E77BD6}" srcOrd="2" destOrd="0" parTransId="{07284922-6C71-4000-A862-231C28590C55}" sibTransId="{AEF8F1C6-D2D6-48C9-B993-94B656534050}"/>
    <dgm:cxn modelId="{02747C2A-8E36-4334-B9A4-4E033C9CD599}" srcId="{7265BE55-38E5-49F8-845B-6325E4AABD7D}" destId="{30A840DB-8706-48C5-B161-5060886EC681}" srcOrd="1" destOrd="0" parTransId="{5C15D3EF-448A-4B16-A2FE-C14014E8412A}" sibTransId="{10627227-B8C8-45B6-A08B-80BBCE3CF99F}"/>
    <dgm:cxn modelId="{85BB0923-CA7C-40C9-8367-538E7D4419CF}" srcId="{7265BE55-38E5-49F8-845B-6325E4AABD7D}" destId="{B9A80AA8-5D5C-4BE6-B3B2-54325884C6C3}" srcOrd="0" destOrd="0" parTransId="{B3966532-A035-4103-91CE-5D787B1B4108}" sibTransId="{B6AA05AA-6BCE-4123-BF11-DA9B2EF3C2F5}"/>
    <dgm:cxn modelId="{39B3EEB7-1C5A-422C-A408-12FEC31D06C4}" type="presOf" srcId="{B6AA05AA-6BCE-4123-BF11-DA9B2EF3C2F5}" destId="{547904C6-9DBC-4C8B-AAFB-0B17F1B7E2E2}" srcOrd="0" destOrd="0" presId="urn:microsoft.com/office/officeart/2018/2/layout/IconCircleList"/>
    <dgm:cxn modelId="{B87072C5-87BE-46B4-925B-0C9806CBCE4E}" type="presOf" srcId="{8C0B4C34-6F41-4502-B287-CFE130E77BD6}" destId="{6BE060D2-F241-4CA6-B526-BBC1A9B76F52}" srcOrd="0" destOrd="0" presId="urn:microsoft.com/office/officeart/2018/2/layout/IconCircleList"/>
    <dgm:cxn modelId="{67BF935B-AD0A-4824-A980-2C58A9E8233E}" type="presOf" srcId="{7265BE55-38E5-49F8-845B-6325E4AABD7D}" destId="{02DCEA6E-449D-449C-951D-0EFBA76301EE}" srcOrd="0" destOrd="0" presId="urn:microsoft.com/office/officeart/2018/2/layout/IconCircleList"/>
    <dgm:cxn modelId="{EC98B1CA-F704-477B-8BAC-0E4003954FEC}" type="presOf" srcId="{20F729CD-8D29-4521-8177-A09095B92A5A}" destId="{F19C2B72-82DC-416B-AD0B-A1AFFAC398CC}" srcOrd="0" destOrd="0" presId="urn:microsoft.com/office/officeart/2018/2/layout/IconCircleList"/>
    <dgm:cxn modelId="{D04258AD-4DF7-47D9-AEF5-50FD40AFF494}" type="presParOf" srcId="{02DCEA6E-449D-449C-951D-0EFBA76301EE}" destId="{70E34C58-2247-4496-B83F-59D8F2CA7519}" srcOrd="0" destOrd="0" presId="urn:microsoft.com/office/officeart/2018/2/layout/IconCircleList"/>
    <dgm:cxn modelId="{C9FB57A5-D2A3-4D90-8899-A1E14B7015BF}" type="presParOf" srcId="{70E34C58-2247-4496-B83F-59D8F2CA7519}" destId="{9C53C8DA-C31F-4E28-B786-BCFD7FC5CDF5}" srcOrd="0" destOrd="0" presId="urn:microsoft.com/office/officeart/2018/2/layout/IconCircleList"/>
    <dgm:cxn modelId="{FD4B5DD2-7D46-4AB1-BB68-52C3355728EA}" type="presParOf" srcId="{9C53C8DA-C31F-4E28-B786-BCFD7FC5CDF5}" destId="{AA3E8313-5DB2-4D01-8661-DA89683F289B}" srcOrd="0" destOrd="0" presId="urn:microsoft.com/office/officeart/2018/2/layout/IconCircleList"/>
    <dgm:cxn modelId="{672BBA7C-4D1F-4D2E-A318-524101985578}" type="presParOf" srcId="{9C53C8DA-C31F-4E28-B786-BCFD7FC5CDF5}" destId="{F91E5829-088E-4B9E-961F-5FBE7E91A02F}" srcOrd="1" destOrd="0" presId="urn:microsoft.com/office/officeart/2018/2/layout/IconCircleList"/>
    <dgm:cxn modelId="{923D79A3-8AEC-409E-AAF3-7429F5B0B150}" type="presParOf" srcId="{9C53C8DA-C31F-4E28-B786-BCFD7FC5CDF5}" destId="{D8E12E7E-5C82-44C2-B564-73C3A3DE30C9}" srcOrd="2" destOrd="0" presId="urn:microsoft.com/office/officeart/2018/2/layout/IconCircleList"/>
    <dgm:cxn modelId="{89BA3323-5E57-4135-8C91-E507DC4C4DEC}" type="presParOf" srcId="{9C53C8DA-C31F-4E28-B786-BCFD7FC5CDF5}" destId="{1B046C36-D40D-4122-B7E6-FE0AFB822D6F}" srcOrd="3" destOrd="0" presId="urn:microsoft.com/office/officeart/2018/2/layout/IconCircleList"/>
    <dgm:cxn modelId="{A8224089-0A35-4D47-B9BB-BF00F72C6712}" type="presParOf" srcId="{70E34C58-2247-4496-B83F-59D8F2CA7519}" destId="{547904C6-9DBC-4C8B-AAFB-0B17F1B7E2E2}" srcOrd="1" destOrd="0" presId="urn:microsoft.com/office/officeart/2018/2/layout/IconCircleList"/>
    <dgm:cxn modelId="{D0D312EE-85F3-4261-B961-A2E873F8EC72}" type="presParOf" srcId="{70E34C58-2247-4496-B83F-59D8F2CA7519}" destId="{538357DE-652C-42FD-BDA2-9028F422995E}" srcOrd="2" destOrd="0" presId="urn:microsoft.com/office/officeart/2018/2/layout/IconCircleList"/>
    <dgm:cxn modelId="{8E9A8347-FC69-42EB-B6B5-73801CBC11B3}" type="presParOf" srcId="{538357DE-652C-42FD-BDA2-9028F422995E}" destId="{E3808963-D16D-48AA-806A-7B7FCCFFF765}" srcOrd="0" destOrd="0" presId="urn:microsoft.com/office/officeart/2018/2/layout/IconCircleList"/>
    <dgm:cxn modelId="{9C3D782D-971A-4FD3-87FF-9F4E23BCE509}" type="presParOf" srcId="{538357DE-652C-42FD-BDA2-9028F422995E}" destId="{6D354E8E-9C76-42F6-BBB0-3C8EE64D0518}" srcOrd="1" destOrd="0" presId="urn:microsoft.com/office/officeart/2018/2/layout/IconCircleList"/>
    <dgm:cxn modelId="{74CC68AF-79D1-4D64-AAFC-28C6A671E5A3}" type="presParOf" srcId="{538357DE-652C-42FD-BDA2-9028F422995E}" destId="{AF2456B0-FC91-4F01-B790-AF664BBF7451}" srcOrd="2" destOrd="0" presId="urn:microsoft.com/office/officeart/2018/2/layout/IconCircleList"/>
    <dgm:cxn modelId="{9839AAFC-4914-406F-AFEA-28D4268BAA7D}" type="presParOf" srcId="{538357DE-652C-42FD-BDA2-9028F422995E}" destId="{D95AE1B7-40BB-40DE-9CC0-D70B182788A9}" srcOrd="3" destOrd="0" presId="urn:microsoft.com/office/officeart/2018/2/layout/IconCircleList"/>
    <dgm:cxn modelId="{6800ED94-E5EE-4D50-8FA9-FE374B40DF91}" type="presParOf" srcId="{70E34C58-2247-4496-B83F-59D8F2CA7519}" destId="{AADB2D42-B8FF-4954-8CBC-635166F56755}" srcOrd="3" destOrd="0" presId="urn:microsoft.com/office/officeart/2018/2/layout/IconCircleList"/>
    <dgm:cxn modelId="{004B21EB-8506-4B26-8EA7-08FDC6B16ABB}" type="presParOf" srcId="{70E34C58-2247-4496-B83F-59D8F2CA7519}" destId="{9CC46303-6220-4D14-888D-30D81F9C26F9}" srcOrd="4" destOrd="0" presId="urn:microsoft.com/office/officeart/2018/2/layout/IconCircleList"/>
    <dgm:cxn modelId="{779DC107-C8DA-48E8-B367-D04400BA21C3}" type="presParOf" srcId="{9CC46303-6220-4D14-888D-30D81F9C26F9}" destId="{082E2758-9EE3-49C8-9B93-26F11EF4D239}" srcOrd="0" destOrd="0" presId="urn:microsoft.com/office/officeart/2018/2/layout/IconCircleList"/>
    <dgm:cxn modelId="{EE07333B-7206-4326-ABFA-85C0986666FC}" type="presParOf" srcId="{9CC46303-6220-4D14-888D-30D81F9C26F9}" destId="{7010297B-EA0B-49EA-8334-4F2C87B9702D}" srcOrd="1" destOrd="0" presId="urn:microsoft.com/office/officeart/2018/2/layout/IconCircleList"/>
    <dgm:cxn modelId="{6A31BF22-632E-4597-8A0B-34488B99A184}" type="presParOf" srcId="{9CC46303-6220-4D14-888D-30D81F9C26F9}" destId="{1837E923-2DB5-4993-B640-11669F49A2C0}" srcOrd="2" destOrd="0" presId="urn:microsoft.com/office/officeart/2018/2/layout/IconCircleList"/>
    <dgm:cxn modelId="{FB35E30C-EFCB-47EA-B662-375D066F9174}" type="presParOf" srcId="{9CC46303-6220-4D14-888D-30D81F9C26F9}" destId="{6BE060D2-F241-4CA6-B526-BBC1A9B76F52}" srcOrd="3" destOrd="0" presId="urn:microsoft.com/office/officeart/2018/2/layout/IconCircleList"/>
    <dgm:cxn modelId="{8B4A1D44-3DEF-465D-9F25-B38D4830AFA6}" type="presParOf" srcId="{70E34C58-2247-4496-B83F-59D8F2CA7519}" destId="{2CF0EB3F-2658-41AA-80B4-0589C732817D}" srcOrd="5" destOrd="0" presId="urn:microsoft.com/office/officeart/2018/2/layout/IconCircleList"/>
    <dgm:cxn modelId="{1959119C-76F8-4320-B0FC-5F8846829A0F}" type="presParOf" srcId="{70E34C58-2247-4496-B83F-59D8F2CA7519}" destId="{41E7E455-C1A8-40CA-A4B0-8F1BF06F988F}" srcOrd="6" destOrd="0" presId="urn:microsoft.com/office/officeart/2018/2/layout/IconCircleList"/>
    <dgm:cxn modelId="{CDCFCD0F-56E6-4A6F-8D30-7A63F6F777EA}" type="presParOf" srcId="{41E7E455-C1A8-40CA-A4B0-8F1BF06F988F}" destId="{CE5B2969-5B84-495D-863E-53F90D97BBBD}" srcOrd="0" destOrd="0" presId="urn:microsoft.com/office/officeart/2018/2/layout/IconCircleList"/>
    <dgm:cxn modelId="{CF7A3A3B-5146-4ECB-B59E-D960959D78DC}" type="presParOf" srcId="{41E7E455-C1A8-40CA-A4B0-8F1BF06F988F}" destId="{93DE0A9F-9327-463B-9DC2-4AB03332AA4E}" srcOrd="1" destOrd="0" presId="urn:microsoft.com/office/officeart/2018/2/layout/IconCircleList"/>
    <dgm:cxn modelId="{753CF8B0-4A10-4B8F-924F-066FBEC23F93}" type="presParOf" srcId="{41E7E455-C1A8-40CA-A4B0-8F1BF06F988F}" destId="{DE50AA99-6904-46DB-9B18-61E3B44FA061}" srcOrd="2" destOrd="0" presId="urn:microsoft.com/office/officeart/2018/2/layout/IconCircleList"/>
    <dgm:cxn modelId="{24209F5B-ACDB-43A4-B46C-B5EBB18B46A9}" type="presParOf" srcId="{41E7E455-C1A8-40CA-A4B0-8F1BF06F988F}" destId="{F19C2B72-82DC-416B-AD0B-A1AFFAC398C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65BE55-38E5-49F8-845B-6325E4AABD7D}"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B9A80AA8-5D5C-4BE6-B3B2-54325884C6C3}">
      <dgm:prSet/>
      <dgm:spPr/>
      <dgm:t>
        <a:bodyPr/>
        <a:lstStyle/>
        <a:p>
          <a:pPr>
            <a:lnSpc>
              <a:spcPct val="100000"/>
            </a:lnSpc>
          </a:pPr>
          <a:r>
            <a:rPr lang="en-US"/>
            <a:t>In today’s busy world, time is a very precious commodity.</a:t>
          </a:r>
        </a:p>
      </dgm:t>
    </dgm:pt>
    <dgm:pt modelId="{B3966532-A035-4103-91CE-5D787B1B4108}" type="parTrans" cxnId="{85BB0923-CA7C-40C9-8367-538E7D4419CF}">
      <dgm:prSet/>
      <dgm:spPr/>
      <dgm:t>
        <a:bodyPr/>
        <a:lstStyle/>
        <a:p>
          <a:endParaRPr lang="en-US"/>
        </a:p>
      </dgm:t>
    </dgm:pt>
    <dgm:pt modelId="{B6AA05AA-6BCE-4123-BF11-DA9B2EF3C2F5}" type="sibTrans" cxnId="{85BB0923-CA7C-40C9-8367-538E7D4419CF}">
      <dgm:prSet/>
      <dgm:spPr/>
      <dgm:t>
        <a:bodyPr/>
        <a:lstStyle/>
        <a:p>
          <a:pPr>
            <a:lnSpc>
              <a:spcPct val="100000"/>
            </a:lnSpc>
          </a:pPr>
          <a:endParaRPr lang="en-US"/>
        </a:p>
      </dgm:t>
    </dgm:pt>
    <dgm:pt modelId="{30A840DB-8706-48C5-B161-5060886EC681}">
      <dgm:prSet/>
      <dgm:spPr/>
      <dgm:t>
        <a:bodyPr/>
        <a:lstStyle/>
        <a:p>
          <a:pPr>
            <a:lnSpc>
              <a:spcPct val="100000"/>
            </a:lnSpc>
          </a:pPr>
          <a:r>
            <a:rPr lang="en-US"/>
            <a:t>Flights are the most convenient and fastest way to travel.</a:t>
          </a:r>
        </a:p>
      </dgm:t>
    </dgm:pt>
    <dgm:pt modelId="{5C15D3EF-448A-4B16-A2FE-C14014E8412A}" type="parTrans" cxnId="{02747C2A-8E36-4334-B9A4-4E033C9CD599}">
      <dgm:prSet/>
      <dgm:spPr/>
      <dgm:t>
        <a:bodyPr/>
        <a:lstStyle/>
        <a:p>
          <a:endParaRPr lang="en-US"/>
        </a:p>
      </dgm:t>
    </dgm:pt>
    <dgm:pt modelId="{10627227-B8C8-45B6-A08B-80BBCE3CF99F}" type="sibTrans" cxnId="{02747C2A-8E36-4334-B9A4-4E033C9CD599}">
      <dgm:prSet/>
      <dgm:spPr/>
      <dgm:t>
        <a:bodyPr/>
        <a:lstStyle/>
        <a:p>
          <a:pPr>
            <a:lnSpc>
              <a:spcPct val="100000"/>
            </a:lnSpc>
          </a:pPr>
          <a:endParaRPr lang="en-US"/>
        </a:p>
      </dgm:t>
    </dgm:pt>
    <dgm:pt modelId="{8C0B4C34-6F41-4502-B287-CFE130E77BD6}">
      <dgm:prSet/>
      <dgm:spPr/>
      <dgm:t>
        <a:bodyPr/>
        <a:lstStyle/>
        <a:p>
          <a:pPr>
            <a:lnSpc>
              <a:spcPct val="100000"/>
            </a:lnSpc>
          </a:pPr>
          <a:r>
            <a:rPr lang="en-US"/>
            <a:t>More and more people are taking flights and according to IATA around 8.2 billion people will be travelling by flights in 2037. </a:t>
          </a:r>
          <a:r>
            <a:rPr lang="en-US">
              <a:hlinkClick xmlns:r="http://schemas.openxmlformats.org/officeDocument/2006/relationships" r:id="rId1" action="ppaction://hlinksldjump"/>
            </a:rPr>
            <a:t>[1]</a:t>
          </a:r>
          <a:r>
            <a:rPr lang="en-US"/>
            <a:t> </a:t>
          </a:r>
          <a:endParaRPr lang="en-US" dirty="0"/>
        </a:p>
      </dgm:t>
    </dgm:pt>
    <dgm:pt modelId="{07284922-6C71-4000-A862-231C28590C55}" type="parTrans" cxnId="{86779B6A-47A3-416F-88FB-0D0B88F37A52}">
      <dgm:prSet/>
      <dgm:spPr/>
      <dgm:t>
        <a:bodyPr/>
        <a:lstStyle/>
        <a:p>
          <a:endParaRPr lang="en-US"/>
        </a:p>
      </dgm:t>
    </dgm:pt>
    <dgm:pt modelId="{AEF8F1C6-D2D6-48C9-B993-94B656534050}" type="sibTrans" cxnId="{86779B6A-47A3-416F-88FB-0D0B88F37A52}">
      <dgm:prSet/>
      <dgm:spPr/>
      <dgm:t>
        <a:bodyPr/>
        <a:lstStyle/>
        <a:p>
          <a:pPr>
            <a:lnSpc>
              <a:spcPct val="100000"/>
            </a:lnSpc>
          </a:pPr>
          <a:endParaRPr lang="en-US"/>
        </a:p>
      </dgm:t>
    </dgm:pt>
    <dgm:pt modelId="{20F729CD-8D29-4521-8177-A09095B92A5A}">
      <dgm:prSet/>
      <dgm:spPr/>
      <dgm:t>
        <a:bodyPr/>
        <a:lstStyle/>
        <a:p>
          <a:pPr>
            <a:lnSpc>
              <a:spcPct val="100000"/>
            </a:lnSpc>
          </a:pPr>
          <a:r>
            <a:rPr lang="en-US"/>
            <a:t>Flight delays and cancellations are a major cost escalator for passengers and Airlines.</a:t>
          </a:r>
        </a:p>
      </dgm:t>
    </dgm:pt>
    <dgm:pt modelId="{4BFE3D7E-5223-4C57-9247-6AD0124C4076}" type="parTrans" cxnId="{92E0B62B-B363-4E23-AAD0-842CA7BF6933}">
      <dgm:prSet/>
      <dgm:spPr/>
      <dgm:t>
        <a:bodyPr/>
        <a:lstStyle/>
        <a:p>
          <a:endParaRPr lang="en-US"/>
        </a:p>
      </dgm:t>
    </dgm:pt>
    <dgm:pt modelId="{D5DEB479-50A6-4294-B202-9853CBFDC46F}" type="sibTrans" cxnId="{92E0B62B-B363-4E23-AAD0-842CA7BF6933}">
      <dgm:prSet/>
      <dgm:spPr/>
      <dgm:t>
        <a:bodyPr/>
        <a:lstStyle/>
        <a:p>
          <a:endParaRPr lang="en-US"/>
        </a:p>
      </dgm:t>
    </dgm:pt>
    <dgm:pt modelId="{02DCEA6E-449D-449C-951D-0EFBA76301EE}" type="pres">
      <dgm:prSet presAssocID="{7265BE55-38E5-49F8-845B-6325E4AABD7D}" presName="root" presStyleCnt="0">
        <dgm:presLayoutVars>
          <dgm:dir/>
          <dgm:resizeHandles val="exact"/>
        </dgm:presLayoutVars>
      </dgm:prSet>
      <dgm:spPr/>
      <dgm:t>
        <a:bodyPr/>
        <a:lstStyle/>
        <a:p>
          <a:endParaRPr lang="en-US"/>
        </a:p>
      </dgm:t>
    </dgm:pt>
    <dgm:pt modelId="{70E34C58-2247-4496-B83F-59D8F2CA7519}" type="pres">
      <dgm:prSet presAssocID="{7265BE55-38E5-49F8-845B-6325E4AABD7D}" presName="container" presStyleCnt="0">
        <dgm:presLayoutVars>
          <dgm:dir/>
          <dgm:resizeHandles val="exact"/>
        </dgm:presLayoutVars>
      </dgm:prSet>
      <dgm:spPr/>
    </dgm:pt>
    <dgm:pt modelId="{9C53C8DA-C31F-4E28-B786-BCFD7FC5CDF5}" type="pres">
      <dgm:prSet presAssocID="{B9A80AA8-5D5C-4BE6-B3B2-54325884C6C3}" presName="compNode" presStyleCnt="0"/>
      <dgm:spPr/>
    </dgm:pt>
    <dgm:pt modelId="{AA3E8313-5DB2-4D01-8661-DA89683F289B}" type="pres">
      <dgm:prSet presAssocID="{B9A80AA8-5D5C-4BE6-B3B2-54325884C6C3}" presName="iconBgRect" presStyleLbl="bgShp" presStyleIdx="0" presStyleCnt="4"/>
      <dgm:spPr/>
    </dgm:pt>
    <dgm:pt modelId="{F91E5829-088E-4B9E-961F-5FBE7E91A02F}" type="pres">
      <dgm:prSet presAssocID="{B9A80AA8-5D5C-4BE6-B3B2-54325884C6C3}"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a:blipFill>
        <a:ln>
          <a:noFill/>
        </a:ln>
      </dgm:spPr>
      <dgm:t>
        <a:bodyPr/>
        <a:lstStyle/>
        <a:p>
          <a:endParaRPr lang="en-US"/>
        </a:p>
      </dgm:t>
      <dgm:extLst>
        <a:ext uri="{E40237B7-FDA0-4F09-8148-C483321AD2D9}">
          <dgm14:cNvPr xmlns:dgm14="http://schemas.microsoft.com/office/drawing/2010/diagram" id="0" name="" descr="Money2"/>
        </a:ext>
      </dgm:extLst>
    </dgm:pt>
    <dgm:pt modelId="{D8E12E7E-5C82-44C2-B564-73C3A3DE30C9}" type="pres">
      <dgm:prSet presAssocID="{B9A80AA8-5D5C-4BE6-B3B2-54325884C6C3}" presName="spaceRect" presStyleCnt="0"/>
      <dgm:spPr/>
    </dgm:pt>
    <dgm:pt modelId="{1B046C36-D40D-4122-B7E6-FE0AFB822D6F}" type="pres">
      <dgm:prSet presAssocID="{B9A80AA8-5D5C-4BE6-B3B2-54325884C6C3}" presName="textRect" presStyleLbl="revTx" presStyleIdx="0" presStyleCnt="4">
        <dgm:presLayoutVars>
          <dgm:chMax val="1"/>
          <dgm:chPref val="1"/>
        </dgm:presLayoutVars>
      </dgm:prSet>
      <dgm:spPr/>
      <dgm:t>
        <a:bodyPr/>
        <a:lstStyle/>
        <a:p>
          <a:endParaRPr lang="en-US"/>
        </a:p>
      </dgm:t>
    </dgm:pt>
    <dgm:pt modelId="{547904C6-9DBC-4C8B-AAFB-0B17F1B7E2E2}" type="pres">
      <dgm:prSet presAssocID="{B6AA05AA-6BCE-4123-BF11-DA9B2EF3C2F5}" presName="sibTrans" presStyleLbl="sibTrans2D1" presStyleIdx="0" presStyleCnt="0"/>
      <dgm:spPr/>
      <dgm:t>
        <a:bodyPr/>
        <a:lstStyle/>
        <a:p>
          <a:endParaRPr lang="en-US"/>
        </a:p>
      </dgm:t>
    </dgm:pt>
    <dgm:pt modelId="{538357DE-652C-42FD-BDA2-9028F422995E}" type="pres">
      <dgm:prSet presAssocID="{30A840DB-8706-48C5-B161-5060886EC681}" presName="compNode" presStyleCnt="0"/>
      <dgm:spPr/>
    </dgm:pt>
    <dgm:pt modelId="{E3808963-D16D-48AA-806A-7B7FCCFFF765}" type="pres">
      <dgm:prSet presAssocID="{30A840DB-8706-48C5-B161-5060886EC681}" presName="iconBgRect" presStyleLbl="bgShp" presStyleIdx="1" presStyleCnt="4"/>
      <dgm:spPr/>
    </dgm:pt>
    <dgm:pt modelId="{6D354E8E-9C76-42F6-BBB0-3C8EE64D0518}" type="pres">
      <dgm:prSet presAssocID="{30A840DB-8706-48C5-B161-5060886EC681}"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a:blipFill>
        <a:ln>
          <a:noFill/>
        </a:ln>
      </dgm:spPr>
      <dgm:t>
        <a:bodyPr/>
        <a:lstStyle/>
        <a:p>
          <a:endParaRPr lang="en-US"/>
        </a:p>
      </dgm:t>
      <dgm:extLst>
        <a:ext uri="{E40237B7-FDA0-4F09-8148-C483321AD2D9}">
          <dgm14:cNvPr xmlns:dgm14="http://schemas.microsoft.com/office/drawing/2010/diagram" id="0" name="" descr="TrainOutline"/>
        </a:ext>
      </dgm:extLst>
    </dgm:pt>
    <dgm:pt modelId="{AF2456B0-FC91-4F01-B790-AF664BBF7451}" type="pres">
      <dgm:prSet presAssocID="{30A840DB-8706-48C5-B161-5060886EC681}" presName="spaceRect" presStyleCnt="0"/>
      <dgm:spPr/>
    </dgm:pt>
    <dgm:pt modelId="{D95AE1B7-40BB-40DE-9CC0-D70B182788A9}" type="pres">
      <dgm:prSet presAssocID="{30A840DB-8706-48C5-B161-5060886EC681}" presName="textRect" presStyleLbl="revTx" presStyleIdx="1" presStyleCnt="4">
        <dgm:presLayoutVars>
          <dgm:chMax val="1"/>
          <dgm:chPref val="1"/>
        </dgm:presLayoutVars>
      </dgm:prSet>
      <dgm:spPr/>
      <dgm:t>
        <a:bodyPr/>
        <a:lstStyle/>
        <a:p>
          <a:endParaRPr lang="en-US"/>
        </a:p>
      </dgm:t>
    </dgm:pt>
    <dgm:pt modelId="{AADB2D42-B8FF-4954-8CBC-635166F56755}" type="pres">
      <dgm:prSet presAssocID="{10627227-B8C8-45B6-A08B-80BBCE3CF99F}" presName="sibTrans" presStyleLbl="sibTrans2D1" presStyleIdx="0" presStyleCnt="0"/>
      <dgm:spPr/>
      <dgm:t>
        <a:bodyPr/>
        <a:lstStyle/>
        <a:p>
          <a:endParaRPr lang="en-US"/>
        </a:p>
      </dgm:t>
    </dgm:pt>
    <dgm:pt modelId="{9CC46303-6220-4D14-888D-30D81F9C26F9}" type="pres">
      <dgm:prSet presAssocID="{8C0B4C34-6F41-4502-B287-CFE130E77BD6}" presName="compNode" presStyleCnt="0"/>
      <dgm:spPr/>
    </dgm:pt>
    <dgm:pt modelId="{082E2758-9EE3-49C8-9B93-26F11EF4D239}" type="pres">
      <dgm:prSet presAssocID="{8C0B4C34-6F41-4502-B287-CFE130E77BD6}" presName="iconBgRect" presStyleLbl="bgShp" presStyleIdx="2" presStyleCnt="4"/>
      <dgm:spPr/>
    </dgm:pt>
    <dgm:pt modelId="{7010297B-EA0B-49EA-8334-4F2C87B9702D}" type="pres">
      <dgm:prSet presAssocID="{8C0B4C34-6F41-4502-B287-CFE130E77BD6}"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a:blipFill>
        <a:ln>
          <a:noFill/>
        </a:ln>
      </dgm:spPr>
      <dgm:t>
        <a:bodyPr/>
        <a:lstStyle/>
        <a:p>
          <a:endParaRPr lang="en-US"/>
        </a:p>
      </dgm:t>
      <dgm:extLst>
        <a:ext uri="{E40237B7-FDA0-4F09-8148-C483321AD2D9}">
          <dgm14:cNvPr xmlns:dgm14="http://schemas.microsoft.com/office/drawing/2010/diagram" id="0" name="" descr="RobotOutline"/>
        </a:ext>
      </dgm:extLst>
    </dgm:pt>
    <dgm:pt modelId="{1837E923-2DB5-4993-B640-11669F49A2C0}" type="pres">
      <dgm:prSet presAssocID="{8C0B4C34-6F41-4502-B287-CFE130E77BD6}" presName="spaceRect" presStyleCnt="0"/>
      <dgm:spPr/>
    </dgm:pt>
    <dgm:pt modelId="{6BE060D2-F241-4CA6-B526-BBC1A9B76F52}" type="pres">
      <dgm:prSet presAssocID="{8C0B4C34-6F41-4502-B287-CFE130E77BD6}" presName="textRect" presStyleLbl="revTx" presStyleIdx="2" presStyleCnt="4">
        <dgm:presLayoutVars>
          <dgm:chMax val="1"/>
          <dgm:chPref val="1"/>
        </dgm:presLayoutVars>
      </dgm:prSet>
      <dgm:spPr/>
      <dgm:t>
        <a:bodyPr/>
        <a:lstStyle/>
        <a:p>
          <a:endParaRPr lang="en-US"/>
        </a:p>
      </dgm:t>
    </dgm:pt>
    <dgm:pt modelId="{2CF0EB3F-2658-41AA-80B4-0589C732817D}" type="pres">
      <dgm:prSet presAssocID="{AEF8F1C6-D2D6-48C9-B993-94B656534050}" presName="sibTrans" presStyleLbl="sibTrans2D1" presStyleIdx="0" presStyleCnt="0"/>
      <dgm:spPr/>
      <dgm:t>
        <a:bodyPr/>
        <a:lstStyle/>
        <a:p>
          <a:endParaRPr lang="en-US"/>
        </a:p>
      </dgm:t>
    </dgm:pt>
    <dgm:pt modelId="{41E7E455-C1A8-40CA-A4B0-8F1BF06F988F}" type="pres">
      <dgm:prSet presAssocID="{20F729CD-8D29-4521-8177-A09095B92A5A}" presName="compNode" presStyleCnt="0"/>
      <dgm:spPr/>
    </dgm:pt>
    <dgm:pt modelId="{CE5B2969-5B84-495D-863E-53F90D97BBBD}" type="pres">
      <dgm:prSet presAssocID="{20F729CD-8D29-4521-8177-A09095B92A5A}" presName="iconBgRect" presStyleLbl="bgShp" presStyleIdx="3" presStyleCnt="4"/>
      <dgm:spPr/>
    </dgm:pt>
    <dgm:pt modelId="{93DE0A9F-9327-463B-9DC2-4AB03332AA4E}" type="pres">
      <dgm:prSet presAssocID="{20F729CD-8D29-4521-8177-A09095B92A5A}"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a:blipFill>
        <a:ln>
          <a:noFill/>
        </a:ln>
      </dgm:spPr>
      <dgm:t>
        <a:bodyPr/>
        <a:lstStyle/>
        <a:p>
          <a:endParaRPr lang="en-US"/>
        </a:p>
      </dgm:t>
      <dgm:extLst>
        <a:ext uri="{E40237B7-FDA0-4F09-8148-C483321AD2D9}">
          <dgm14:cNvPr xmlns:dgm14="http://schemas.microsoft.com/office/drawing/2010/diagram" id="0" name="" descr="AirplaneSolid"/>
        </a:ext>
      </dgm:extLst>
    </dgm:pt>
    <dgm:pt modelId="{DE50AA99-6904-46DB-9B18-61E3B44FA061}" type="pres">
      <dgm:prSet presAssocID="{20F729CD-8D29-4521-8177-A09095B92A5A}" presName="spaceRect" presStyleCnt="0"/>
      <dgm:spPr/>
    </dgm:pt>
    <dgm:pt modelId="{F19C2B72-82DC-416B-AD0B-A1AFFAC398CC}" type="pres">
      <dgm:prSet presAssocID="{20F729CD-8D29-4521-8177-A09095B92A5A}" presName="textRect" presStyleLbl="revTx" presStyleIdx="3" presStyleCnt="4">
        <dgm:presLayoutVars>
          <dgm:chMax val="1"/>
          <dgm:chPref val="1"/>
        </dgm:presLayoutVars>
      </dgm:prSet>
      <dgm:spPr/>
      <dgm:t>
        <a:bodyPr/>
        <a:lstStyle/>
        <a:p>
          <a:endParaRPr lang="en-US"/>
        </a:p>
      </dgm:t>
    </dgm:pt>
  </dgm:ptLst>
  <dgm:cxnLst>
    <dgm:cxn modelId="{92E0B62B-B363-4E23-AAD0-842CA7BF6933}" srcId="{7265BE55-38E5-49F8-845B-6325E4AABD7D}" destId="{20F729CD-8D29-4521-8177-A09095B92A5A}" srcOrd="3" destOrd="0" parTransId="{4BFE3D7E-5223-4C57-9247-6AD0124C4076}" sibTransId="{D5DEB479-50A6-4294-B202-9853CBFDC46F}"/>
    <dgm:cxn modelId="{25ABF445-C392-46CA-9201-91DF7310FD2C}" type="presOf" srcId="{30A840DB-8706-48C5-B161-5060886EC681}" destId="{D95AE1B7-40BB-40DE-9CC0-D70B182788A9}" srcOrd="0" destOrd="0" presId="urn:microsoft.com/office/officeart/2018/2/layout/IconCircleList"/>
    <dgm:cxn modelId="{A742E261-B6D0-4B0E-87A1-E7CB129FAC69}" type="presOf" srcId="{10627227-B8C8-45B6-A08B-80BBCE3CF99F}" destId="{AADB2D42-B8FF-4954-8CBC-635166F56755}" srcOrd="0" destOrd="0" presId="urn:microsoft.com/office/officeart/2018/2/layout/IconCircleList"/>
    <dgm:cxn modelId="{ABB405A5-A809-4E6D-91A5-67F353876C1C}" type="presOf" srcId="{B9A80AA8-5D5C-4BE6-B3B2-54325884C6C3}" destId="{1B046C36-D40D-4122-B7E6-FE0AFB822D6F}" srcOrd="0" destOrd="0" presId="urn:microsoft.com/office/officeart/2018/2/layout/IconCircleList"/>
    <dgm:cxn modelId="{C494D860-E815-414E-9EDF-DE0C34E9D837}" type="presOf" srcId="{AEF8F1C6-D2D6-48C9-B993-94B656534050}" destId="{2CF0EB3F-2658-41AA-80B4-0589C732817D}" srcOrd="0" destOrd="0" presId="urn:microsoft.com/office/officeart/2018/2/layout/IconCircleList"/>
    <dgm:cxn modelId="{86779B6A-47A3-416F-88FB-0D0B88F37A52}" srcId="{7265BE55-38E5-49F8-845B-6325E4AABD7D}" destId="{8C0B4C34-6F41-4502-B287-CFE130E77BD6}" srcOrd="2" destOrd="0" parTransId="{07284922-6C71-4000-A862-231C28590C55}" sibTransId="{AEF8F1C6-D2D6-48C9-B993-94B656534050}"/>
    <dgm:cxn modelId="{02747C2A-8E36-4334-B9A4-4E033C9CD599}" srcId="{7265BE55-38E5-49F8-845B-6325E4AABD7D}" destId="{30A840DB-8706-48C5-B161-5060886EC681}" srcOrd="1" destOrd="0" parTransId="{5C15D3EF-448A-4B16-A2FE-C14014E8412A}" sibTransId="{10627227-B8C8-45B6-A08B-80BBCE3CF99F}"/>
    <dgm:cxn modelId="{85BB0923-CA7C-40C9-8367-538E7D4419CF}" srcId="{7265BE55-38E5-49F8-845B-6325E4AABD7D}" destId="{B9A80AA8-5D5C-4BE6-B3B2-54325884C6C3}" srcOrd="0" destOrd="0" parTransId="{B3966532-A035-4103-91CE-5D787B1B4108}" sibTransId="{B6AA05AA-6BCE-4123-BF11-DA9B2EF3C2F5}"/>
    <dgm:cxn modelId="{39B3EEB7-1C5A-422C-A408-12FEC31D06C4}" type="presOf" srcId="{B6AA05AA-6BCE-4123-BF11-DA9B2EF3C2F5}" destId="{547904C6-9DBC-4C8B-AAFB-0B17F1B7E2E2}" srcOrd="0" destOrd="0" presId="urn:microsoft.com/office/officeart/2018/2/layout/IconCircleList"/>
    <dgm:cxn modelId="{B87072C5-87BE-46B4-925B-0C9806CBCE4E}" type="presOf" srcId="{8C0B4C34-6F41-4502-B287-CFE130E77BD6}" destId="{6BE060D2-F241-4CA6-B526-BBC1A9B76F52}" srcOrd="0" destOrd="0" presId="urn:microsoft.com/office/officeart/2018/2/layout/IconCircleList"/>
    <dgm:cxn modelId="{67BF935B-AD0A-4824-A980-2C58A9E8233E}" type="presOf" srcId="{7265BE55-38E5-49F8-845B-6325E4AABD7D}" destId="{02DCEA6E-449D-449C-951D-0EFBA76301EE}" srcOrd="0" destOrd="0" presId="urn:microsoft.com/office/officeart/2018/2/layout/IconCircleList"/>
    <dgm:cxn modelId="{EC98B1CA-F704-477B-8BAC-0E4003954FEC}" type="presOf" srcId="{20F729CD-8D29-4521-8177-A09095B92A5A}" destId="{F19C2B72-82DC-416B-AD0B-A1AFFAC398CC}" srcOrd="0" destOrd="0" presId="urn:microsoft.com/office/officeart/2018/2/layout/IconCircleList"/>
    <dgm:cxn modelId="{D04258AD-4DF7-47D9-AEF5-50FD40AFF494}" type="presParOf" srcId="{02DCEA6E-449D-449C-951D-0EFBA76301EE}" destId="{70E34C58-2247-4496-B83F-59D8F2CA7519}" srcOrd="0" destOrd="0" presId="urn:microsoft.com/office/officeart/2018/2/layout/IconCircleList"/>
    <dgm:cxn modelId="{C9FB57A5-D2A3-4D90-8899-A1E14B7015BF}" type="presParOf" srcId="{70E34C58-2247-4496-B83F-59D8F2CA7519}" destId="{9C53C8DA-C31F-4E28-B786-BCFD7FC5CDF5}" srcOrd="0" destOrd="0" presId="urn:microsoft.com/office/officeart/2018/2/layout/IconCircleList"/>
    <dgm:cxn modelId="{FD4B5DD2-7D46-4AB1-BB68-52C3355728EA}" type="presParOf" srcId="{9C53C8DA-C31F-4E28-B786-BCFD7FC5CDF5}" destId="{AA3E8313-5DB2-4D01-8661-DA89683F289B}" srcOrd="0" destOrd="0" presId="urn:microsoft.com/office/officeart/2018/2/layout/IconCircleList"/>
    <dgm:cxn modelId="{672BBA7C-4D1F-4D2E-A318-524101985578}" type="presParOf" srcId="{9C53C8DA-C31F-4E28-B786-BCFD7FC5CDF5}" destId="{F91E5829-088E-4B9E-961F-5FBE7E91A02F}" srcOrd="1" destOrd="0" presId="urn:microsoft.com/office/officeart/2018/2/layout/IconCircleList"/>
    <dgm:cxn modelId="{923D79A3-8AEC-409E-AAF3-7429F5B0B150}" type="presParOf" srcId="{9C53C8DA-C31F-4E28-B786-BCFD7FC5CDF5}" destId="{D8E12E7E-5C82-44C2-B564-73C3A3DE30C9}" srcOrd="2" destOrd="0" presId="urn:microsoft.com/office/officeart/2018/2/layout/IconCircleList"/>
    <dgm:cxn modelId="{89BA3323-5E57-4135-8C91-E507DC4C4DEC}" type="presParOf" srcId="{9C53C8DA-C31F-4E28-B786-BCFD7FC5CDF5}" destId="{1B046C36-D40D-4122-B7E6-FE0AFB822D6F}" srcOrd="3" destOrd="0" presId="urn:microsoft.com/office/officeart/2018/2/layout/IconCircleList"/>
    <dgm:cxn modelId="{A8224089-0A35-4D47-B9BB-BF00F72C6712}" type="presParOf" srcId="{70E34C58-2247-4496-B83F-59D8F2CA7519}" destId="{547904C6-9DBC-4C8B-AAFB-0B17F1B7E2E2}" srcOrd="1" destOrd="0" presId="urn:microsoft.com/office/officeart/2018/2/layout/IconCircleList"/>
    <dgm:cxn modelId="{D0D312EE-85F3-4261-B961-A2E873F8EC72}" type="presParOf" srcId="{70E34C58-2247-4496-B83F-59D8F2CA7519}" destId="{538357DE-652C-42FD-BDA2-9028F422995E}" srcOrd="2" destOrd="0" presId="urn:microsoft.com/office/officeart/2018/2/layout/IconCircleList"/>
    <dgm:cxn modelId="{8E9A8347-FC69-42EB-B6B5-73801CBC11B3}" type="presParOf" srcId="{538357DE-652C-42FD-BDA2-9028F422995E}" destId="{E3808963-D16D-48AA-806A-7B7FCCFFF765}" srcOrd="0" destOrd="0" presId="urn:microsoft.com/office/officeart/2018/2/layout/IconCircleList"/>
    <dgm:cxn modelId="{9C3D782D-971A-4FD3-87FF-9F4E23BCE509}" type="presParOf" srcId="{538357DE-652C-42FD-BDA2-9028F422995E}" destId="{6D354E8E-9C76-42F6-BBB0-3C8EE64D0518}" srcOrd="1" destOrd="0" presId="urn:microsoft.com/office/officeart/2018/2/layout/IconCircleList"/>
    <dgm:cxn modelId="{74CC68AF-79D1-4D64-AAFC-28C6A671E5A3}" type="presParOf" srcId="{538357DE-652C-42FD-BDA2-9028F422995E}" destId="{AF2456B0-FC91-4F01-B790-AF664BBF7451}" srcOrd="2" destOrd="0" presId="urn:microsoft.com/office/officeart/2018/2/layout/IconCircleList"/>
    <dgm:cxn modelId="{9839AAFC-4914-406F-AFEA-28D4268BAA7D}" type="presParOf" srcId="{538357DE-652C-42FD-BDA2-9028F422995E}" destId="{D95AE1B7-40BB-40DE-9CC0-D70B182788A9}" srcOrd="3" destOrd="0" presId="urn:microsoft.com/office/officeart/2018/2/layout/IconCircleList"/>
    <dgm:cxn modelId="{6800ED94-E5EE-4D50-8FA9-FE374B40DF91}" type="presParOf" srcId="{70E34C58-2247-4496-B83F-59D8F2CA7519}" destId="{AADB2D42-B8FF-4954-8CBC-635166F56755}" srcOrd="3" destOrd="0" presId="urn:microsoft.com/office/officeart/2018/2/layout/IconCircleList"/>
    <dgm:cxn modelId="{004B21EB-8506-4B26-8EA7-08FDC6B16ABB}" type="presParOf" srcId="{70E34C58-2247-4496-B83F-59D8F2CA7519}" destId="{9CC46303-6220-4D14-888D-30D81F9C26F9}" srcOrd="4" destOrd="0" presId="urn:microsoft.com/office/officeart/2018/2/layout/IconCircleList"/>
    <dgm:cxn modelId="{779DC107-C8DA-48E8-B367-D04400BA21C3}" type="presParOf" srcId="{9CC46303-6220-4D14-888D-30D81F9C26F9}" destId="{082E2758-9EE3-49C8-9B93-26F11EF4D239}" srcOrd="0" destOrd="0" presId="urn:microsoft.com/office/officeart/2018/2/layout/IconCircleList"/>
    <dgm:cxn modelId="{EE07333B-7206-4326-ABFA-85C0986666FC}" type="presParOf" srcId="{9CC46303-6220-4D14-888D-30D81F9C26F9}" destId="{7010297B-EA0B-49EA-8334-4F2C87B9702D}" srcOrd="1" destOrd="0" presId="urn:microsoft.com/office/officeart/2018/2/layout/IconCircleList"/>
    <dgm:cxn modelId="{6A31BF22-632E-4597-8A0B-34488B99A184}" type="presParOf" srcId="{9CC46303-6220-4D14-888D-30D81F9C26F9}" destId="{1837E923-2DB5-4993-B640-11669F49A2C0}" srcOrd="2" destOrd="0" presId="urn:microsoft.com/office/officeart/2018/2/layout/IconCircleList"/>
    <dgm:cxn modelId="{FB35E30C-EFCB-47EA-B662-375D066F9174}" type="presParOf" srcId="{9CC46303-6220-4D14-888D-30D81F9C26F9}" destId="{6BE060D2-F241-4CA6-B526-BBC1A9B76F52}" srcOrd="3" destOrd="0" presId="urn:microsoft.com/office/officeart/2018/2/layout/IconCircleList"/>
    <dgm:cxn modelId="{8B4A1D44-3DEF-465D-9F25-B38D4830AFA6}" type="presParOf" srcId="{70E34C58-2247-4496-B83F-59D8F2CA7519}" destId="{2CF0EB3F-2658-41AA-80B4-0589C732817D}" srcOrd="5" destOrd="0" presId="urn:microsoft.com/office/officeart/2018/2/layout/IconCircleList"/>
    <dgm:cxn modelId="{1959119C-76F8-4320-B0FC-5F8846829A0F}" type="presParOf" srcId="{70E34C58-2247-4496-B83F-59D8F2CA7519}" destId="{41E7E455-C1A8-40CA-A4B0-8F1BF06F988F}" srcOrd="6" destOrd="0" presId="urn:microsoft.com/office/officeart/2018/2/layout/IconCircleList"/>
    <dgm:cxn modelId="{CDCFCD0F-56E6-4A6F-8D30-7A63F6F777EA}" type="presParOf" srcId="{41E7E455-C1A8-40CA-A4B0-8F1BF06F988F}" destId="{CE5B2969-5B84-495D-863E-53F90D97BBBD}" srcOrd="0" destOrd="0" presId="urn:microsoft.com/office/officeart/2018/2/layout/IconCircleList"/>
    <dgm:cxn modelId="{CF7A3A3B-5146-4ECB-B59E-D960959D78DC}" type="presParOf" srcId="{41E7E455-C1A8-40CA-A4B0-8F1BF06F988F}" destId="{93DE0A9F-9327-463B-9DC2-4AB03332AA4E}" srcOrd="1" destOrd="0" presId="urn:microsoft.com/office/officeart/2018/2/layout/IconCircleList"/>
    <dgm:cxn modelId="{753CF8B0-4A10-4B8F-924F-066FBEC23F93}" type="presParOf" srcId="{41E7E455-C1A8-40CA-A4B0-8F1BF06F988F}" destId="{DE50AA99-6904-46DB-9B18-61E3B44FA061}" srcOrd="2" destOrd="0" presId="urn:microsoft.com/office/officeart/2018/2/layout/IconCircleList"/>
    <dgm:cxn modelId="{24209F5B-ACDB-43A4-B46C-B5EBB18B46A9}" type="presParOf" srcId="{41E7E455-C1A8-40CA-A4B0-8F1BF06F988F}" destId="{F19C2B72-82DC-416B-AD0B-A1AFFAC398C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745DC0-B3C3-47E1-BE4F-C5ED2ABC57EC}"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77A65572-AB76-447C-8604-ABBB15822384}">
      <dgm:prSet/>
      <dgm:spPr/>
      <dgm:t>
        <a:bodyPr/>
        <a:lstStyle/>
        <a:p>
          <a:r>
            <a:rPr lang="en-US"/>
            <a:t>There is not enough detail available that can help us in planning future travels from airports and airlines based on past trends and airlines behavior.</a:t>
          </a:r>
        </a:p>
      </dgm:t>
    </dgm:pt>
    <dgm:pt modelId="{05752192-C41A-4F43-ACC1-12ABEBA41645}" type="parTrans" cxnId="{9DD18F76-8FD0-4735-B803-CE68B42786D8}">
      <dgm:prSet/>
      <dgm:spPr/>
      <dgm:t>
        <a:bodyPr/>
        <a:lstStyle/>
        <a:p>
          <a:endParaRPr lang="en-US"/>
        </a:p>
      </dgm:t>
    </dgm:pt>
    <dgm:pt modelId="{BD7FC9DB-1B37-4A6C-BDB0-CAF1138BA862}" type="sibTrans" cxnId="{9DD18F76-8FD0-4735-B803-CE68B42786D8}">
      <dgm:prSet/>
      <dgm:spPr/>
      <dgm:t>
        <a:bodyPr/>
        <a:lstStyle/>
        <a:p>
          <a:endParaRPr lang="en-US"/>
        </a:p>
      </dgm:t>
    </dgm:pt>
    <dgm:pt modelId="{0168DEA6-BF54-4C2B-B253-24984AFC7D40}">
      <dgm:prSet/>
      <dgm:spPr/>
      <dgm:t>
        <a:bodyPr/>
        <a:lstStyle/>
        <a:p>
          <a:r>
            <a:rPr lang="en-US"/>
            <a:t>Even though a flight may show on time on these “current data” visualizations, its possible some of the airlines are regularly late when we analyze complete data.</a:t>
          </a:r>
        </a:p>
      </dgm:t>
    </dgm:pt>
    <dgm:pt modelId="{34AC228D-BBA4-49BC-8B6A-9E986123261F}" type="parTrans" cxnId="{D3268EF7-FEB5-42F0-9ACC-0A57027AF27D}">
      <dgm:prSet/>
      <dgm:spPr/>
      <dgm:t>
        <a:bodyPr/>
        <a:lstStyle/>
        <a:p>
          <a:endParaRPr lang="en-US"/>
        </a:p>
      </dgm:t>
    </dgm:pt>
    <dgm:pt modelId="{BF9AA0CF-AD28-42DF-A0D9-6DCC19952441}" type="sibTrans" cxnId="{D3268EF7-FEB5-42F0-9ACC-0A57027AF27D}">
      <dgm:prSet/>
      <dgm:spPr/>
      <dgm:t>
        <a:bodyPr/>
        <a:lstStyle/>
        <a:p>
          <a:endParaRPr lang="en-US"/>
        </a:p>
      </dgm:t>
    </dgm:pt>
    <dgm:pt modelId="{F3032AAC-E55B-412C-9C49-A2A3B8BB2A92}" type="pres">
      <dgm:prSet presAssocID="{25745DC0-B3C3-47E1-BE4F-C5ED2ABC57EC}" presName="root" presStyleCnt="0">
        <dgm:presLayoutVars>
          <dgm:dir/>
          <dgm:resizeHandles val="exact"/>
        </dgm:presLayoutVars>
      </dgm:prSet>
      <dgm:spPr/>
      <dgm:t>
        <a:bodyPr/>
        <a:lstStyle/>
        <a:p>
          <a:endParaRPr lang="en-US"/>
        </a:p>
      </dgm:t>
    </dgm:pt>
    <dgm:pt modelId="{195B07B4-757E-4F13-BC89-D698B04493B1}" type="pres">
      <dgm:prSet presAssocID="{25745DC0-B3C3-47E1-BE4F-C5ED2ABC57EC}" presName="container" presStyleCnt="0">
        <dgm:presLayoutVars>
          <dgm:dir/>
          <dgm:resizeHandles val="exact"/>
        </dgm:presLayoutVars>
      </dgm:prSet>
      <dgm:spPr/>
    </dgm:pt>
    <dgm:pt modelId="{B24E296B-135B-4286-971A-A42FCB8E3C73}" type="pres">
      <dgm:prSet presAssocID="{77A65572-AB76-447C-8604-ABBB15822384}" presName="compNode" presStyleCnt="0"/>
      <dgm:spPr/>
    </dgm:pt>
    <dgm:pt modelId="{35CEAC64-5643-4387-BBA9-B64A1843C9DE}" type="pres">
      <dgm:prSet presAssocID="{77A65572-AB76-447C-8604-ABBB15822384}" presName="iconBgRect" presStyleLbl="bgShp" presStyleIdx="0" presStyleCnt="2"/>
      <dgm:spPr/>
    </dgm:pt>
    <dgm:pt modelId="{500D66A3-6A1D-4C25-AA27-8C519A855531}" type="pres">
      <dgm:prSet presAssocID="{77A65572-AB76-447C-8604-ABBB1582238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Airplane"/>
        </a:ext>
      </dgm:extLst>
    </dgm:pt>
    <dgm:pt modelId="{CE573461-6C0F-4AD3-A98D-CF790D54C80B}" type="pres">
      <dgm:prSet presAssocID="{77A65572-AB76-447C-8604-ABBB15822384}" presName="spaceRect" presStyleCnt="0"/>
      <dgm:spPr/>
    </dgm:pt>
    <dgm:pt modelId="{254CEBC7-0259-42A4-9059-72F22FF11E18}" type="pres">
      <dgm:prSet presAssocID="{77A65572-AB76-447C-8604-ABBB15822384}" presName="textRect" presStyleLbl="revTx" presStyleIdx="0" presStyleCnt="2">
        <dgm:presLayoutVars>
          <dgm:chMax val="1"/>
          <dgm:chPref val="1"/>
        </dgm:presLayoutVars>
      </dgm:prSet>
      <dgm:spPr/>
      <dgm:t>
        <a:bodyPr/>
        <a:lstStyle/>
        <a:p>
          <a:endParaRPr lang="en-US"/>
        </a:p>
      </dgm:t>
    </dgm:pt>
    <dgm:pt modelId="{A93956F7-88F6-4F89-99C8-22CB9505AC2B}" type="pres">
      <dgm:prSet presAssocID="{BD7FC9DB-1B37-4A6C-BDB0-CAF1138BA862}" presName="sibTrans" presStyleLbl="sibTrans2D1" presStyleIdx="0" presStyleCnt="0"/>
      <dgm:spPr/>
      <dgm:t>
        <a:bodyPr/>
        <a:lstStyle/>
        <a:p>
          <a:endParaRPr lang="en-US"/>
        </a:p>
      </dgm:t>
    </dgm:pt>
    <dgm:pt modelId="{A65E7CB0-B0C0-4F37-A302-F75E777CD5AB}" type="pres">
      <dgm:prSet presAssocID="{0168DEA6-BF54-4C2B-B253-24984AFC7D40}" presName="compNode" presStyleCnt="0"/>
      <dgm:spPr/>
    </dgm:pt>
    <dgm:pt modelId="{6793DF6D-EAE2-47BB-9725-462311B2A18D}" type="pres">
      <dgm:prSet presAssocID="{0168DEA6-BF54-4C2B-B253-24984AFC7D40}" presName="iconBgRect" presStyleLbl="bgShp" presStyleIdx="1" presStyleCnt="2"/>
      <dgm:spPr/>
    </dgm:pt>
    <dgm:pt modelId="{90CE6DD9-8D34-4D45-8F28-0449CD42578A}" type="pres">
      <dgm:prSet presAssocID="{0168DEA6-BF54-4C2B-B253-24984AFC7D40}" presName="iconRect" presStyleLbl="node1" presStyleIdx="1" presStyleCnt="2"/>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Presentation with Bar Chart"/>
        </a:ext>
      </dgm:extLst>
    </dgm:pt>
    <dgm:pt modelId="{2DA14FB8-A748-4DCC-9CE8-099A6D6E38FD}" type="pres">
      <dgm:prSet presAssocID="{0168DEA6-BF54-4C2B-B253-24984AFC7D40}" presName="spaceRect" presStyleCnt="0"/>
      <dgm:spPr/>
    </dgm:pt>
    <dgm:pt modelId="{4C4445C8-5C95-4573-B6B0-8877C8D4367A}" type="pres">
      <dgm:prSet presAssocID="{0168DEA6-BF54-4C2B-B253-24984AFC7D40}" presName="textRect" presStyleLbl="revTx" presStyleIdx="1" presStyleCnt="2">
        <dgm:presLayoutVars>
          <dgm:chMax val="1"/>
          <dgm:chPref val="1"/>
        </dgm:presLayoutVars>
      </dgm:prSet>
      <dgm:spPr/>
      <dgm:t>
        <a:bodyPr/>
        <a:lstStyle/>
        <a:p>
          <a:endParaRPr lang="en-US"/>
        </a:p>
      </dgm:t>
    </dgm:pt>
  </dgm:ptLst>
  <dgm:cxnLst>
    <dgm:cxn modelId="{7F96996A-4E58-485D-BD7E-41D7C21530A3}" type="presOf" srcId="{0168DEA6-BF54-4C2B-B253-24984AFC7D40}" destId="{4C4445C8-5C95-4573-B6B0-8877C8D4367A}" srcOrd="0" destOrd="0" presId="urn:microsoft.com/office/officeart/2018/2/layout/IconCircleList"/>
    <dgm:cxn modelId="{D3268EF7-FEB5-42F0-9ACC-0A57027AF27D}" srcId="{25745DC0-B3C3-47E1-BE4F-C5ED2ABC57EC}" destId="{0168DEA6-BF54-4C2B-B253-24984AFC7D40}" srcOrd="1" destOrd="0" parTransId="{34AC228D-BBA4-49BC-8B6A-9E986123261F}" sibTransId="{BF9AA0CF-AD28-42DF-A0D9-6DCC19952441}"/>
    <dgm:cxn modelId="{838DB843-E7DC-463F-AF04-6FC083014559}" type="presOf" srcId="{25745DC0-B3C3-47E1-BE4F-C5ED2ABC57EC}" destId="{F3032AAC-E55B-412C-9C49-A2A3B8BB2A92}" srcOrd="0" destOrd="0" presId="urn:microsoft.com/office/officeart/2018/2/layout/IconCircleList"/>
    <dgm:cxn modelId="{5B087E8D-784B-4782-A3B3-6CFD94BE1EF3}" type="presOf" srcId="{BD7FC9DB-1B37-4A6C-BDB0-CAF1138BA862}" destId="{A93956F7-88F6-4F89-99C8-22CB9505AC2B}" srcOrd="0" destOrd="0" presId="urn:microsoft.com/office/officeart/2018/2/layout/IconCircleList"/>
    <dgm:cxn modelId="{9DD18F76-8FD0-4735-B803-CE68B42786D8}" srcId="{25745DC0-B3C3-47E1-BE4F-C5ED2ABC57EC}" destId="{77A65572-AB76-447C-8604-ABBB15822384}" srcOrd="0" destOrd="0" parTransId="{05752192-C41A-4F43-ACC1-12ABEBA41645}" sibTransId="{BD7FC9DB-1B37-4A6C-BDB0-CAF1138BA862}"/>
    <dgm:cxn modelId="{65B3770D-28DA-4218-8881-1ACAF5AA1ED3}" type="presOf" srcId="{77A65572-AB76-447C-8604-ABBB15822384}" destId="{254CEBC7-0259-42A4-9059-72F22FF11E18}" srcOrd="0" destOrd="0" presId="urn:microsoft.com/office/officeart/2018/2/layout/IconCircleList"/>
    <dgm:cxn modelId="{2B5461CA-41BF-46BF-9689-21F6760E7FA3}" type="presParOf" srcId="{F3032AAC-E55B-412C-9C49-A2A3B8BB2A92}" destId="{195B07B4-757E-4F13-BC89-D698B04493B1}" srcOrd="0" destOrd="0" presId="urn:microsoft.com/office/officeart/2018/2/layout/IconCircleList"/>
    <dgm:cxn modelId="{A656063A-6DC7-4D99-B917-1A5981F192DB}" type="presParOf" srcId="{195B07B4-757E-4F13-BC89-D698B04493B1}" destId="{B24E296B-135B-4286-971A-A42FCB8E3C73}" srcOrd="0" destOrd="0" presId="urn:microsoft.com/office/officeart/2018/2/layout/IconCircleList"/>
    <dgm:cxn modelId="{76720568-D186-4FAE-990D-E06C24A41340}" type="presParOf" srcId="{B24E296B-135B-4286-971A-A42FCB8E3C73}" destId="{35CEAC64-5643-4387-BBA9-B64A1843C9DE}" srcOrd="0" destOrd="0" presId="urn:microsoft.com/office/officeart/2018/2/layout/IconCircleList"/>
    <dgm:cxn modelId="{5683169B-46D8-4E7E-A4BE-71F667F633CC}" type="presParOf" srcId="{B24E296B-135B-4286-971A-A42FCB8E3C73}" destId="{500D66A3-6A1D-4C25-AA27-8C519A855531}" srcOrd="1" destOrd="0" presId="urn:microsoft.com/office/officeart/2018/2/layout/IconCircleList"/>
    <dgm:cxn modelId="{7FDF0430-C6D0-4609-A81A-34A9E5C545BF}" type="presParOf" srcId="{B24E296B-135B-4286-971A-A42FCB8E3C73}" destId="{CE573461-6C0F-4AD3-A98D-CF790D54C80B}" srcOrd="2" destOrd="0" presId="urn:microsoft.com/office/officeart/2018/2/layout/IconCircleList"/>
    <dgm:cxn modelId="{494A68F2-6604-463B-B114-EA0477383A57}" type="presParOf" srcId="{B24E296B-135B-4286-971A-A42FCB8E3C73}" destId="{254CEBC7-0259-42A4-9059-72F22FF11E18}" srcOrd="3" destOrd="0" presId="urn:microsoft.com/office/officeart/2018/2/layout/IconCircleList"/>
    <dgm:cxn modelId="{C6CDBB02-98E5-4BB0-AD1D-D3F13CD3FBB8}" type="presParOf" srcId="{195B07B4-757E-4F13-BC89-D698B04493B1}" destId="{A93956F7-88F6-4F89-99C8-22CB9505AC2B}" srcOrd="1" destOrd="0" presId="urn:microsoft.com/office/officeart/2018/2/layout/IconCircleList"/>
    <dgm:cxn modelId="{BB882CD8-603B-4E0A-B46D-168B80D42FBB}" type="presParOf" srcId="{195B07B4-757E-4F13-BC89-D698B04493B1}" destId="{A65E7CB0-B0C0-4F37-A302-F75E777CD5AB}" srcOrd="2" destOrd="0" presId="urn:microsoft.com/office/officeart/2018/2/layout/IconCircleList"/>
    <dgm:cxn modelId="{6002D8FD-DC65-41A3-9516-995D69C77906}" type="presParOf" srcId="{A65E7CB0-B0C0-4F37-A302-F75E777CD5AB}" destId="{6793DF6D-EAE2-47BB-9725-462311B2A18D}" srcOrd="0" destOrd="0" presId="urn:microsoft.com/office/officeart/2018/2/layout/IconCircleList"/>
    <dgm:cxn modelId="{E60513E9-B6E0-41A9-AA88-A5D97DA61F16}" type="presParOf" srcId="{A65E7CB0-B0C0-4F37-A302-F75E777CD5AB}" destId="{90CE6DD9-8D34-4D45-8F28-0449CD42578A}" srcOrd="1" destOrd="0" presId="urn:microsoft.com/office/officeart/2018/2/layout/IconCircleList"/>
    <dgm:cxn modelId="{31DBC0CA-9C76-499D-913C-B812FCDF8719}" type="presParOf" srcId="{A65E7CB0-B0C0-4F37-A302-F75E777CD5AB}" destId="{2DA14FB8-A748-4DCC-9CE8-099A6D6E38FD}" srcOrd="2" destOrd="0" presId="urn:microsoft.com/office/officeart/2018/2/layout/IconCircleList"/>
    <dgm:cxn modelId="{C2EAFBDC-939F-4AE2-ABA4-B7C094CDF3E2}" type="presParOf" srcId="{A65E7CB0-B0C0-4F37-A302-F75E777CD5AB}" destId="{4C4445C8-5C95-4573-B6B0-8877C8D4367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7C17B7-E156-4448-8F76-409D6F06A79E}"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A637790-82D9-4046-9DF9-AB433671D9D8}">
      <dgm:prSet/>
      <dgm:spPr/>
      <dgm:t>
        <a:bodyPr/>
        <a:lstStyle/>
        <a:p>
          <a:pPr>
            <a:defRPr cap="all"/>
          </a:pPr>
          <a:r>
            <a:rPr lang="en-US"/>
            <a:t>Analyze past years data to compare various airlines and airports based on punctuality.</a:t>
          </a:r>
        </a:p>
      </dgm:t>
    </dgm:pt>
    <dgm:pt modelId="{3D6DEDF4-E89B-40EE-A84A-B79D66B0D1D3}" type="parTrans" cxnId="{9BAE7D91-AAED-4DBC-BB54-31DF1E0696FE}">
      <dgm:prSet/>
      <dgm:spPr/>
      <dgm:t>
        <a:bodyPr/>
        <a:lstStyle/>
        <a:p>
          <a:endParaRPr lang="en-US"/>
        </a:p>
      </dgm:t>
    </dgm:pt>
    <dgm:pt modelId="{643825B0-14F9-4BC2-96A5-D99CDC130D41}" type="sibTrans" cxnId="{9BAE7D91-AAED-4DBC-BB54-31DF1E0696FE}">
      <dgm:prSet/>
      <dgm:spPr/>
      <dgm:t>
        <a:bodyPr/>
        <a:lstStyle/>
        <a:p>
          <a:endParaRPr lang="en-US"/>
        </a:p>
      </dgm:t>
    </dgm:pt>
    <dgm:pt modelId="{BADDC0D4-2341-41B7-882F-847AE0E8666C}">
      <dgm:prSet/>
      <dgm:spPr/>
      <dgm:t>
        <a:bodyPr/>
        <a:lstStyle/>
        <a:p>
          <a:pPr>
            <a:defRPr cap="all"/>
          </a:pPr>
          <a:r>
            <a:rPr lang="en-US" dirty="0"/>
            <a:t>Create a series of visualizations in order to help a traveler find best choices of carrier and airports in terms of punctuality and certainty.</a:t>
          </a:r>
        </a:p>
      </dgm:t>
    </dgm:pt>
    <dgm:pt modelId="{F5EE3F14-474F-4AE7-9C79-34C2B14D1B5A}" type="parTrans" cxnId="{9DD54F60-9BF3-441C-B15F-EB962C61AA33}">
      <dgm:prSet/>
      <dgm:spPr/>
      <dgm:t>
        <a:bodyPr/>
        <a:lstStyle/>
        <a:p>
          <a:endParaRPr lang="en-US"/>
        </a:p>
      </dgm:t>
    </dgm:pt>
    <dgm:pt modelId="{B9432BC3-65D7-4391-88C2-967F922F45D6}" type="sibTrans" cxnId="{9DD54F60-9BF3-441C-B15F-EB962C61AA33}">
      <dgm:prSet/>
      <dgm:spPr/>
      <dgm:t>
        <a:bodyPr/>
        <a:lstStyle/>
        <a:p>
          <a:endParaRPr lang="en-US"/>
        </a:p>
      </dgm:t>
    </dgm:pt>
    <dgm:pt modelId="{893DADDD-E3A0-4DDA-AEE3-CAC4B3806A49}">
      <dgm:prSet/>
      <dgm:spPr/>
      <dgm:t>
        <a:bodyPr/>
        <a:lstStyle/>
        <a:p>
          <a:pPr>
            <a:defRPr cap="all"/>
          </a:pPr>
          <a:r>
            <a:rPr lang="en-US"/>
            <a:t>Visualizations should be easy to understand and pleasing to eyes.</a:t>
          </a:r>
        </a:p>
      </dgm:t>
    </dgm:pt>
    <dgm:pt modelId="{3077AD19-A5AE-4F73-80C4-35F221523F7C}" type="parTrans" cxnId="{F3630D4C-8778-43DB-BA75-2912ADE6CB29}">
      <dgm:prSet/>
      <dgm:spPr/>
      <dgm:t>
        <a:bodyPr/>
        <a:lstStyle/>
        <a:p>
          <a:endParaRPr lang="en-US"/>
        </a:p>
      </dgm:t>
    </dgm:pt>
    <dgm:pt modelId="{E15630D0-04A3-41AB-ADBF-7E177DC6FA7B}" type="sibTrans" cxnId="{F3630D4C-8778-43DB-BA75-2912ADE6CB29}">
      <dgm:prSet/>
      <dgm:spPr/>
      <dgm:t>
        <a:bodyPr/>
        <a:lstStyle/>
        <a:p>
          <a:endParaRPr lang="en-US"/>
        </a:p>
      </dgm:t>
    </dgm:pt>
    <dgm:pt modelId="{98B0A622-1F02-471D-A736-FA5B1BA2F387}" type="pres">
      <dgm:prSet presAssocID="{B77C17B7-E156-4448-8F76-409D6F06A79E}" presName="root" presStyleCnt="0">
        <dgm:presLayoutVars>
          <dgm:dir/>
          <dgm:resizeHandles val="exact"/>
        </dgm:presLayoutVars>
      </dgm:prSet>
      <dgm:spPr/>
      <dgm:t>
        <a:bodyPr/>
        <a:lstStyle/>
        <a:p>
          <a:endParaRPr lang="en-US"/>
        </a:p>
      </dgm:t>
    </dgm:pt>
    <dgm:pt modelId="{0D4DF217-8E81-438E-A652-91BC929BFF16}" type="pres">
      <dgm:prSet presAssocID="{0A637790-82D9-4046-9DF9-AB433671D9D8}" presName="compNode" presStyleCnt="0"/>
      <dgm:spPr/>
    </dgm:pt>
    <dgm:pt modelId="{E8C2295D-D847-4F40-BB48-FB4C4D0527C7}" type="pres">
      <dgm:prSet presAssocID="{0A637790-82D9-4046-9DF9-AB433671D9D8}" presName="iconBgRect" presStyleLbl="bgShp" presStyleIdx="0" presStyleCnt="3"/>
      <dgm:spPr/>
    </dgm:pt>
    <dgm:pt modelId="{F7A802B1-C6B8-4DB3-8D46-1B23199C99EA}" type="pres">
      <dgm:prSet presAssocID="{0A637790-82D9-4046-9DF9-AB433671D9D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irplane"/>
        </a:ext>
      </dgm:extLst>
    </dgm:pt>
    <dgm:pt modelId="{482FFBBB-B81D-4489-A31B-63B879DD2C17}" type="pres">
      <dgm:prSet presAssocID="{0A637790-82D9-4046-9DF9-AB433671D9D8}" presName="spaceRect" presStyleCnt="0"/>
      <dgm:spPr/>
    </dgm:pt>
    <dgm:pt modelId="{56260BB8-AC1B-415E-BD89-053D7F0DB2B8}" type="pres">
      <dgm:prSet presAssocID="{0A637790-82D9-4046-9DF9-AB433671D9D8}" presName="textRect" presStyleLbl="revTx" presStyleIdx="0" presStyleCnt="3">
        <dgm:presLayoutVars>
          <dgm:chMax val="1"/>
          <dgm:chPref val="1"/>
        </dgm:presLayoutVars>
      </dgm:prSet>
      <dgm:spPr/>
      <dgm:t>
        <a:bodyPr/>
        <a:lstStyle/>
        <a:p>
          <a:endParaRPr lang="en-US"/>
        </a:p>
      </dgm:t>
    </dgm:pt>
    <dgm:pt modelId="{E261A386-5473-4A8F-8A4A-016690EAC84E}" type="pres">
      <dgm:prSet presAssocID="{643825B0-14F9-4BC2-96A5-D99CDC130D41}" presName="sibTrans" presStyleCnt="0"/>
      <dgm:spPr/>
    </dgm:pt>
    <dgm:pt modelId="{B13AA121-C82C-4012-9C3F-7C10844DD2AD}" type="pres">
      <dgm:prSet presAssocID="{BADDC0D4-2341-41B7-882F-847AE0E8666C}" presName="compNode" presStyleCnt="0"/>
      <dgm:spPr/>
    </dgm:pt>
    <dgm:pt modelId="{136C9F99-F42E-4D15-81E6-9E477AADA0AE}" type="pres">
      <dgm:prSet presAssocID="{BADDC0D4-2341-41B7-882F-847AE0E8666C}" presName="iconBgRect" presStyleLbl="bgShp" presStyleIdx="1" presStyleCnt="3"/>
      <dgm:spPr/>
    </dgm:pt>
    <dgm:pt modelId="{BD0FE77E-DEE8-4A63-955E-7B55FED89B6F}" type="pres">
      <dgm:prSet presAssocID="{BADDC0D4-2341-41B7-882F-847AE0E866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lot"/>
        </a:ext>
      </dgm:extLst>
    </dgm:pt>
    <dgm:pt modelId="{13CCBAC3-F14E-4072-B414-E7FD5CB62E89}" type="pres">
      <dgm:prSet presAssocID="{BADDC0D4-2341-41B7-882F-847AE0E8666C}" presName="spaceRect" presStyleCnt="0"/>
      <dgm:spPr/>
    </dgm:pt>
    <dgm:pt modelId="{05B207F3-CE12-4F80-9B6D-399EB4D8F54A}" type="pres">
      <dgm:prSet presAssocID="{BADDC0D4-2341-41B7-882F-847AE0E8666C}" presName="textRect" presStyleLbl="revTx" presStyleIdx="1" presStyleCnt="3">
        <dgm:presLayoutVars>
          <dgm:chMax val="1"/>
          <dgm:chPref val="1"/>
        </dgm:presLayoutVars>
      </dgm:prSet>
      <dgm:spPr/>
      <dgm:t>
        <a:bodyPr/>
        <a:lstStyle/>
        <a:p>
          <a:endParaRPr lang="en-US"/>
        </a:p>
      </dgm:t>
    </dgm:pt>
    <dgm:pt modelId="{DB8434F0-376E-4AFF-9136-7FC284B77678}" type="pres">
      <dgm:prSet presAssocID="{B9432BC3-65D7-4391-88C2-967F922F45D6}" presName="sibTrans" presStyleCnt="0"/>
      <dgm:spPr/>
    </dgm:pt>
    <dgm:pt modelId="{E6D24F89-53B8-42F8-A844-B9D3340D96F5}" type="pres">
      <dgm:prSet presAssocID="{893DADDD-E3A0-4DDA-AEE3-CAC4B3806A49}" presName="compNode" presStyleCnt="0"/>
      <dgm:spPr/>
    </dgm:pt>
    <dgm:pt modelId="{39612D98-F11E-43B5-8F5F-EAA6E4386AFB}" type="pres">
      <dgm:prSet presAssocID="{893DADDD-E3A0-4DDA-AEE3-CAC4B3806A49}" presName="iconBgRect" presStyleLbl="bgShp" presStyleIdx="2" presStyleCnt="3"/>
      <dgm:spPr/>
    </dgm:pt>
    <dgm:pt modelId="{8293C92B-4C2D-4C30-BF15-7BFA7F16E2BB}" type="pres">
      <dgm:prSet presAssocID="{893DADDD-E3A0-4DDA-AEE3-CAC4B3806A4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shes"/>
        </a:ext>
      </dgm:extLst>
    </dgm:pt>
    <dgm:pt modelId="{FB7E2EFA-6105-4613-97CE-E52069245067}" type="pres">
      <dgm:prSet presAssocID="{893DADDD-E3A0-4DDA-AEE3-CAC4B3806A49}" presName="spaceRect" presStyleCnt="0"/>
      <dgm:spPr/>
    </dgm:pt>
    <dgm:pt modelId="{BB09D13E-E58F-44A6-9F8C-AD2BC490E63A}" type="pres">
      <dgm:prSet presAssocID="{893DADDD-E3A0-4DDA-AEE3-CAC4B3806A49}" presName="textRect" presStyleLbl="revTx" presStyleIdx="2" presStyleCnt="3">
        <dgm:presLayoutVars>
          <dgm:chMax val="1"/>
          <dgm:chPref val="1"/>
        </dgm:presLayoutVars>
      </dgm:prSet>
      <dgm:spPr/>
      <dgm:t>
        <a:bodyPr/>
        <a:lstStyle/>
        <a:p>
          <a:endParaRPr lang="en-US"/>
        </a:p>
      </dgm:t>
    </dgm:pt>
  </dgm:ptLst>
  <dgm:cxnLst>
    <dgm:cxn modelId="{ABB17E60-875C-4079-BE3F-004D8A870247}" type="presOf" srcId="{0A637790-82D9-4046-9DF9-AB433671D9D8}" destId="{56260BB8-AC1B-415E-BD89-053D7F0DB2B8}" srcOrd="0" destOrd="0" presId="urn:microsoft.com/office/officeart/2018/5/layout/IconCircleLabelList"/>
    <dgm:cxn modelId="{F3630D4C-8778-43DB-BA75-2912ADE6CB29}" srcId="{B77C17B7-E156-4448-8F76-409D6F06A79E}" destId="{893DADDD-E3A0-4DDA-AEE3-CAC4B3806A49}" srcOrd="2" destOrd="0" parTransId="{3077AD19-A5AE-4F73-80C4-35F221523F7C}" sibTransId="{E15630D0-04A3-41AB-ADBF-7E177DC6FA7B}"/>
    <dgm:cxn modelId="{9DD54F60-9BF3-441C-B15F-EB962C61AA33}" srcId="{B77C17B7-E156-4448-8F76-409D6F06A79E}" destId="{BADDC0D4-2341-41B7-882F-847AE0E8666C}" srcOrd="1" destOrd="0" parTransId="{F5EE3F14-474F-4AE7-9C79-34C2B14D1B5A}" sibTransId="{B9432BC3-65D7-4391-88C2-967F922F45D6}"/>
    <dgm:cxn modelId="{5F20A957-4FDB-4AB9-91B6-DEB2154E2A66}" type="presOf" srcId="{B77C17B7-E156-4448-8F76-409D6F06A79E}" destId="{98B0A622-1F02-471D-A736-FA5B1BA2F387}" srcOrd="0" destOrd="0" presId="urn:microsoft.com/office/officeart/2018/5/layout/IconCircleLabelList"/>
    <dgm:cxn modelId="{A5CDFBDA-BBFC-4ADA-988C-1D8E4971FB95}" type="presOf" srcId="{BADDC0D4-2341-41B7-882F-847AE0E8666C}" destId="{05B207F3-CE12-4F80-9B6D-399EB4D8F54A}" srcOrd="0" destOrd="0" presId="urn:microsoft.com/office/officeart/2018/5/layout/IconCircleLabelList"/>
    <dgm:cxn modelId="{9BAE7D91-AAED-4DBC-BB54-31DF1E0696FE}" srcId="{B77C17B7-E156-4448-8F76-409D6F06A79E}" destId="{0A637790-82D9-4046-9DF9-AB433671D9D8}" srcOrd="0" destOrd="0" parTransId="{3D6DEDF4-E89B-40EE-A84A-B79D66B0D1D3}" sibTransId="{643825B0-14F9-4BC2-96A5-D99CDC130D41}"/>
    <dgm:cxn modelId="{C8FD0CDD-DD66-40C0-A7FE-0DDA5022D725}" type="presOf" srcId="{893DADDD-E3A0-4DDA-AEE3-CAC4B3806A49}" destId="{BB09D13E-E58F-44A6-9F8C-AD2BC490E63A}" srcOrd="0" destOrd="0" presId="urn:microsoft.com/office/officeart/2018/5/layout/IconCircleLabelList"/>
    <dgm:cxn modelId="{7EF8E476-68D1-481B-A5F7-4CC2A0F1C92F}" type="presParOf" srcId="{98B0A622-1F02-471D-A736-FA5B1BA2F387}" destId="{0D4DF217-8E81-438E-A652-91BC929BFF16}" srcOrd="0" destOrd="0" presId="urn:microsoft.com/office/officeart/2018/5/layout/IconCircleLabelList"/>
    <dgm:cxn modelId="{B4C94711-36D8-49E5-BE94-E1AABA070716}" type="presParOf" srcId="{0D4DF217-8E81-438E-A652-91BC929BFF16}" destId="{E8C2295D-D847-4F40-BB48-FB4C4D0527C7}" srcOrd="0" destOrd="0" presId="urn:microsoft.com/office/officeart/2018/5/layout/IconCircleLabelList"/>
    <dgm:cxn modelId="{0F29CD27-A8ED-4CE8-B685-AC1D791807BA}" type="presParOf" srcId="{0D4DF217-8E81-438E-A652-91BC929BFF16}" destId="{F7A802B1-C6B8-4DB3-8D46-1B23199C99EA}" srcOrd="1" destOrd="0" presId="urn:microsoft.com/office/officeart/2018/5/layout/IconCircleLabelList"/>
    <dgm:cxn modelId="{3DE4F5E8-3C6A-4181-83B0-65D5FAFDFD71}" type="presParOf" srcId="{0D4DF217-8E81-438E-A652-91BC929BFF16}" destId="{482FFBBB-B81D-4489-A31B-63B879DD2C17}" srcOrd="2" destOrd="0" presId="urn:microsoft.com/office/officeart/2018/5/layout/IconCircleLabelList"/>
    <dgm:cxn modelId="{F89A6C8B-1BFF-49DF-B8E9-BA2878F1E50E}" type="presParOf" srcId="{0D4DF217-8E81-438E-A652-91BC929BFF16}" destId="{56260BB8-AC1B-415E-BD89-053D7F0DB2B8}" srcOrd="3" destOrd="0" presId="urn:microsoft.com/office/officeart/2018/5/layout/IconCircleLabelList"/>
    <dgm:cxn modelId="{5E75118F-5C9F-4FE1-AA35-701AAFAFB6CE}" type="presParOf" srcId="{98B0A622-1F02-471D-A736-FA5B1BA2F387}" destId="{E261A386-5473-4A8F-8A4A-016690EAC84E}" srcOrd="1" destOrd="0" presId="urn:microsoft.com/office/officeart/2018/5/layout/IconCircleLabelList"/>
    <dgm:cxn modelId="{D7C346C5-6629-4437-97E5-191F7C28FFC6}" type="presParOf" srcId="{98B0A622-1F02-471D-A736-FA5B1BA2F387}" destId="{B13AA121-C82C-4012-9C3F-7C10844DD2AD}" srcOrd="2" destOrd="0" presId="urn:microsoft.com/office/officeart/2018/5/layout/IconCircleLabelList"/>
    <dgm:cxn modelId="{E430142B-C127-455B-8E0A-A3996BC5C608}" type="presParOf" srcId="{B13AA121-C82C-4012-9C3F-7C10844DD2AD}" destId="{136C9F99-F42E-4D15-81E6-9E477AADA0AE}" srcOrd="0" destOrd="0" presId="urn:microsoft.com/office/officeart/2018/5/layout/IconCircleLabelList"/>
    <dgm:cxn modelId="{D71901D9-EE08-4050-8E84-E73A3ED0B61D}" type="presParOf" srcId="{B13AA121-C82C-4012-9C3F-7C10844DD2AD}" destId="{BD0FE77E-DEE8-4A63-955E-7B55FED89B6F}" srcOrd="1" destOrd="0" presId="urn:microsoft.com/office/officeart/2018/5/layout/IconCircleLabelList"/>
    <dgm:cxn modelId="{29A3CC89-642A-4DB8-B662-A4C38EE97A88}" type="presParOf" srcId="{B13AA121-C82C-4012-9C3F-7C10844DD2AD}" destId="{13CCBAC3-F14E-4072-B414-E7FD5CB62E89}" srcOrd="2" destOrd="0" presId="urn:microsoft.com/office/officeart/2018/5/layout/IconCircleLabelList"/>
    <dgm:cxn modelId="{8BFC783F-9414-469F-8330-A3EE954E4FFF}" type="presParOf" srcId="{B13AA121-C82C-4012-9C3F-7C10844DD2AD}" destId="{05B207F3-CE12-4F80-9B6D-399EB4D8F54A}" srcOrd="3" destOrd="0" presId="urn:microsoft.com/office/officeart/2018/5/layout/IconCircleLabelList"/>
    <dgm:cxn modelId="{BD4BDEAA-9968-46C0-B794-602E7A285C69}" type="presParOf" srcId="{98B0A622-1F02-471D-A736-FA5B1BA2F387}" destId="{DB8434F0-376E-4AFF-9136-7FC284B77678}" srcOrd="3" destOrd="0" presId="urn:microsoft.com/office/officeart/2018/5/layout/IconCircleLabelList"/>
    <dgm:cxn modelId="{A73F8DDB-D785-474C-AF5E-0B083D1C6925}" type="presParOf" srcId="{98B0A622-1F02-471D-A736-FA5B1BA2F387}" destId="{E6D24F89-53B8-42F8-A844-B9D3340D96F5}" srcOrd="4" destOrd="0" presId="urn:microsoft.com/office/officeart/2018/5/layout/IconCircleLabelList"/>
    <dgm:cxn modelId="{3ADF818A-7D99-4C17-AEAA-0F1E12CDBF6E}" type="presParOf" srcId="{E6D24F89-53B8-42F8-A844-B9D3340D96F5}" destId="{39612D98-F11E-43B5-8F5F-EAA6E4386AFB}" srcOrd="0" destOrd="0" presId="urn:microsoft.com/office/officeart/2018/5/layout/IconCircleLabelList"/>
    <dgm:cxn modelId="{D5D551D9-A7F9-40E7-AFCB-5DE65624DF54}" type="presParOf" srcId="{E6D24F89-53B8-42F8-A844-B9D3340D96F5}" destId="{8293C92B-4C2D-4C30-BF15-7BFA7F16E2BB}" srcOrd="1" destOrd="0" presId="urn:microsoft.com/office/officeart/2018/5/layout/IconCircleLabelList"/>
    <dgm:cxn modelId="{03F2EFEC-77E3-493A-9A23-B4D4F2700B12}" type="presParOf" srcId="{E6D24F89-53B8-42F8-A844-B9D3340D96F5}" destId="{FB7E2EFA-6105-4613-97CE-E52069245067}" srcOrd="2" destOrd="0" presId="urn:microsoft.com/office/officeart/2018/5/layout/IconCircleLabelList"/>
    <dgm:cxn modelId="{65CDBFFD-FE10-4CB9-9375-DA38BC317EF3}" type="presParOf" srcId="{E6D24F89-53B8-42F8-A844-B9D3340D96F5}" destId="{BB09D13E-E58F-44A6-9F8C-AD2BC490E63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7C17B7-E156-4448-8F76-409D6F06A79E}"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A637790-82D9-4046-9DF9-AB433671D9D8}">
      <dgm:prSet/>
      <dgm:spPr/>
      <dgm:t>
        <a:bodyPr/>
        <a:lstStyle/>
        <a:p>
          <a:pPr>
            <a:defRPr cap="all"/>
          </a:pPr>
          <a:r>
            <a:rPr lang="en-US"/>
            <a:t>Analyze past years data to compare various airlines and airports based on punctuality.</a:t>
          </a:r>
        </a:p>
      </dgm:t>
    </dgm:pt>
    <dgm:pt modelId="{3D6DEDF4-E89B-40EE-A84A-B79D66B0D1D3}" type="parTrans" cxnId="{9BAE7D91-AAED-4DBC-BB54-31DF1E0696FE}">
      <dgm:prSet/>
      <dgm:spPr/>
      <dgm:t>
        <a:bodyPr/>
        <a:lstStyle/>
        <a:p>
          <a:endParaRPr lang="en-US"/>
        </a:p>
      </dgm:t>
    </dgm:pt>
    <dgm:pt modelId="{643825B0-14F9-4BC2-96A5-D99CDC130D41}" type="sibTrans" cxnId="{9BAE7D91-AAED-4DBC-BB54-31DF1E0696FE}">
      <dgm:prSet/>
      <dgm:spPr/>
      <dgm:t>
        <a:bodyPr/>
        <a:lstStyle/>
        <a:p>
          <a:endParaRPr lang="en-US"/>
        </a:p>
      </dgm:t>
    </dgm:pt>
    <dgm:pt modelId="{BADDC0D4-2341-41B7-882F-847AE0E8666C}">
      <dgm:prSet/>
      <dgm:spPr/>
      <dgm:t>
        <a:bodyPr/>
        <a:lstStyle/>
        <a:p>
          <a:pPr>
            <a:defRPr cap="all"/>
          </a:pPr>
          <a:r>
            <a:rPr lang="en-US" dirty="0"/>
            <a:t>Create a series of visualizations in order to help a traveler find best choices of carrier and airports in terms of punctuality and certainty.</a:t>
          </a:r>
        </a:p>
      </dgm:t>
    </dgm:pt>
    <dgm:pt modelId="{F5EE3F14-474F-4AE7-9C79-34C2B14D1B5A}" type="parTrans" cxnId="{9DD54F60-9BF3-441C-B15F-EB962C61AA33}">
      <dgm:prSet/>
      <dgm:spPr/>
      <dgm:t>
        <a:bodyPr/>
        <a:lstStyle/>
        <a:p>
          <a:endParaRPr lang="en-US"/>
        </a:p>
      </dgm:t>
    </dgm:pt>
    <dgm:pt modelId="{B9432BC3-65D7-4391-88C2-967F922F45D6}" type="sibTrans" cxnId="{9DD54F60-9BF3-441C-B15F-EB962C61AA33}">
      <dgm:prSet/>
      <dgm:spPr/>
      <dgm:t>
        <a:bodyPr/>
        <a:lstStyle/>
        <a:p>
          <a:endParaRPr lang="en-US"/>
        </a:p>
      </dgm:t>
    </dgm:pt>
    <dgm:pt modelId="{893DADDD-E3A0-4DDA-AEE3-CAC4B3806A49}">
      <dgm:prSet/>
      <dgm:spPr/>
      <dgm:t>
        <a:bodyPr/>
        <a:lstStyle/>
        <a:p>
          <a:pPr>
            <a:defRPr cap="all"/>
          </a:pPr>
          <a:r>
            <a:rPr lang="en-US"/>
            <a:t>Visualizations should be easy to understand and pleasing to eyes.</a:t>
          </a:r>
        </a:p>
      </dgm:t>
    </dgm:pt>
    <dgm:pt modelId="{3077AD19-A5AE-4F73-80C4-35F221523F7C}" type="parTrans" cxnId="{F3630D4C-8778-43DB-BA75-2912ADE6CB29}">
      <dgm:prSet/>
      <dgm:spPr/>
      <dgm:t>
        <a:bodyPr/>
        <a:lstStyle/>
        <a:p>
          <a:endParaRPr lang="en-US"/>
        </a:p>
      </dgm:t>
    </dgm:pt>
    <dgm:pt modelId="{E15630D0-04A3-41AB-ADBF-7E177DC6FA7B}" type="sibTrans" cxnId="{F3630D4C-8778-43DB-BA75-2912ADE6CB29}">
      <dgm:prSet/>
      <dgm:spPr/>
      <dgm:t>
        <a:bodyPr/>
        <a:lstStyle/>
        <a:p>
          <a:endParaRPr lang="en-US"/>
        </a:p>
      </dgm:t>
    </dgm:pt>
    <dgm:pt modelId="{98B0A622-1F02-471D-A736-FA5B1BA2F387}" type="pres">
      <dgm:prSet presAssocID="{B77C17B7-E156-4448-8F76-409D6F06A79E}" presName="root" presStyleCnt="0">
        <dgm:presLayoutVars>
          <dgm:dir/>
          <dgm:resizeHandles val="exact"/>
        </dgm:presLayoutVars>
      </dgm:prSet>
      <dgm:spPr/>
      <dgm:t>
        <a:bodyPr/>
        <a:lstStyle/>
        <a:p>
          <a:endParaRPr lang="en-US"/>
        </a:p>
      </dgm:t>
    </dgm:pt>
    <dgm:pt modelId="{0D4DF217-8E81-438E-A652-91BC929BFF16}" type="pres">
      <dgm:prSet presAssocID="{0A637790-82D9-4046-9DF9-AB433671D9D8}" presName="compNode" presStyleCnt="0"/>
      <dgm:spPr/>
    </dgm:pt>
    <dgm:pt modelId="{E8C2295D-D847-4F40-BB48-FB4C4D0527C7}" type="pres">
      <dgm:prSet presAssocID="{0A637790-82D9-4046-9DF9-AB433671D9D8}" presName="iconBgRect" presStyleLbl="bgShp" presStyleIdx="0" presStyleCnt="3"/>
      <dgm:spPr/>
    </dgm:pt>
    <dgm:pt modelId="{F7A802B1-C6B8-4DB3-8D46-1B23199C99EA}" type="pres">
      <dgm:prSet presAssocID="{0A637790-82D9-4046-9DF9-AB433671D9D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irplane"/>
        </a:ext>
      </dgm:extLst>
    </dgm:pt>
    <dgm:pt modelId="{482FFBBB-B81D-4489-A31B-63B879DD2C17}" type="pres">
      <dgm:prSet presAssocID="{0A637790-82D9-4046-9DF9-AB433671D9D8}" presName="spaceRect" presStyleCnt="0"/>
      <dgm:spPr/>
    </dgm:pt>
    <dgm:pt modelId="{56260BB8-AC1B-415E-BD89-053D7F0DB2B8}" type="pres">
      <dgm:prSet presAssocID="{0A637790-82D9-4046-9DF9-AB433671D9D8}" presName="textRect" presStyleLbl="revTx" presStyleIdx="0" presStyleCnt="3">
        <dgm:presLayoutVars>
          <dgm:chMax val="1"/>
          <dgm:chPref val="1"/>
        </dgm:presLayoutVars>
      </dgm:prSet>
      <dgm:spPr/>
      <dgm:t>
        <a:bodyPr/>
        <a:lstStyle/>
        <a:p>
          <a:endParaRPr lang="en-US"/>
        </a:p>
      </dgm:t>
    </dgm:pt>
    <dgm:pt modelId="{E261A386-5473-4A8F-8A4A-016690EAC84E}" type="pres">
      <dgm:prSet presAssocID="{643825B0-14F9-4BC2-96A5-D99CDC130D41}" presName="sibTrans" presStyleCnt="0"/>
      <dgm:spPr/>
    </dgm:pt>
    <dgm:pt modelId="{B13AA121-C82C-4012-9C3F-7C10844DD2AD}" type="pres">
      <dgm:prSet presAssocID="{BADDC0D4-2341-41B7-882F-847AE0E8666C}" presName="compNode" presStyleCnt="0"/>
      <dgm:spPr/>
    </dgm:pt>
    <dgm:pt modelId="{136C9F99-F42E-4D15-81E6-9E477AADA0AE}" type="pres">
      <dgm:prSet presAssocID="{BADDC0D4-2341-41B7-882F-847AE0E8666C}" presName="iconBgRect" presStyleLbl="bgShp" presStyleIdx="1" presStyleCnt="3"/>
      <dgm:spPr/>
    </dgm:pt>
    <dgm:pt modelId="{BD0FE77E-DEE8-4A63-955E-7B55FED89B6F}" type="pres">
      <dgm:prSet presAssocID="{BADDC0D4-2341-41B7-882F-847AE0E866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lot"/>
        </a:ext>
      </dgm:extLst>
    </dgm:pt>
    <dgm:pt modelId="{13CCBAC3-F14E-4072-B414-E7FD5CB62E89}" type="pres">
      <dgm:prSet presAssocID="{BADDC0D4-2341-41B7-882F-847AE0E8666C}" presName="spaceRect" presStyleCnt="0"/>
      <dgm:spPr/>
    </dgm:pt>
    <dgm:pt modelId="{05B207F3-CE12-4F80-9B6D-399EB4D8F54A}" type="pres">
      <dgm:prSet presAssocID="{BADDC0D4-2341-41B7-882F-847AE0E8666C}" presName="textRect" presStyleLbl="revTx" presStyleIdx="1" presStyleCnt="3">
        <dgm:presLayoutVars>
          <dgm:chMax val="1"/>
          <dgm:chPref val="1"/>
        </dgm:presLayoutVars>
      </dgm:prSet>
      <dgm:spPr/>
      <dgm:t>
        <a:bodyPr/>
        <a:lstStyle/>
        <a:p>
          <a:endParaRPr lang="en-US"/>
        </a:p>
      </dgm:t>
    </dgm:pt>
    <dgm:pt modelId="{DB8434F0-376E-4AFF-9136-7FC284B77678}" type="pres">
      <dgm:prSet presAssocID="{B9432BC3-65D7-4391-88C2-967F922F45D6}" presName="sibTrans" presStyleCnt="0"/>
      <dgm:spPr/>
    </dgm:pt>
    <dgm:pt modelId="{E6D24F89-53B8-42F8-A844-B9D3340D96F5}" type="pres">
      <dgm:prSet presAssocID="{893DADDD-E3A0-4DDA-AEE3-CAC4B3806A49}" presName="compNode" presStyleCnt="0"/>
      <dgm:spPr/>
    </dgm:pt>
    <dgm:pt modelId="{39612D98-F11E-43B5-8F5F-EAA6E4386AFB}" type="pres">
      <dgm:prSet presAssocID="{893DADDD-E3A0-4DDA-AEE3-CAC4B3806A49}" presName="iconBgRect" presStyleLbl="bgShp" presStyleIdx="2" presStyleCnt="3"/>
      <dgm:spPr/>
    </dgm:pt>
    <dgm:pt modelId="{8293C92B-4C2D-4C30-BF15-7BFA7F16E2BB}" type="pres">
      <dgm:prSet presAssocID="{893DADDD-E3A0-4DDA-AEE3-CAC4B3806A4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shes"/>
        </a:ext>
      </dgm:extLst>
    </dgm:pt>
    <dgm:pt modelId="{FB7E2EFA-6105-4613-97CE-E52069245067}" type="pres">
      <dgm:prSet presAssocID="{893DADDD-E3A0-4DDA-AEE3-CAC4B3806A49}" presName="spaceRect" presStyleCnt="0"/>
      <dgm:spPr/>
    </dgm:pt>
    <dgm:pt modelId="{BB09D13E-E58F-44A6-9F8C-AD2BC490E63A}" type="pres">
      <dgm:prSet presAssocID="{893DADDD-E3A0-4DDA-AEE3-CAC4B3806A49}" presName="textRect" presStyleLbl="revTx" presStyleIdx="2" presStyleCnt="3">
        <dgm:presLayoutVars>
          <dgm:chMax val="1"/>
          <dgm:chPref val="1"/>
        </dgm:presLayoutVars>
      </dgm:prSet>
      <dgm:spPr/>
      <dgm:t>
        <a:bodyPr/>
        <a:lstStyle/>
        <a:p>
          <a:endParaRPr lang="en-US"/>
        </a:p>
      </dgm:t>
    </dgm:pt>
  </dgm:ptLst>
  <dgm:cxnLst>
    <dgm:cxn modelId="{ABB17E60-875C-4079-BE3F-004D8A870247}" type="presOf" srcId="{0A637790-82D9-4046-9DF9-AB433671D9D8}" destId="{56260BB8-AC1B-415E-BD89-053D7F0DB2B8}" srcOrd="0" destOrd="0" presId="urn:microsoft.com/office/officeart/2018/5/layout/IconCircleLabelList"/>
    <dgm:cxn modelId="{F3630D4C-8778-43DB-BA75-2912ADE6CB29}" srcId="{B77C17B7-E156-4448-8F76-409D6F06A79E}" destId="{893DADDD-E3A0-4DDA-AEE3-CAC4B3806A49}" srcOrd="2" destOrd="0" parTransId="{3077AD19-A5AE-4F73-80C4-35F221523F7C}" sibTransId="{E15630D0-04A3-41AB-ADBF-7E177DC6FA7B}"/>
    <dgm:cxn modelId="{9DD54F60-9BF3-441C-B15F-EB962C61AA33}" srcId="{B77C17B7-E156-4448-8F76-409D6F06A79E}" destId="{BADDC0D4-2341-41B7-882F-847AE0E8666C}" srcOrd="1" destOrd="0" parTransId="{F5EE3F14-474F-4AE7-9C79-34C2B14D1B5A}" sibTransId="{B9432BC3-65D7-4391-88C2-967F922F45D6}"/>
    <dgm:cxn modelId="{5F20A957-4FDB-4AB9-91B6-DEB2154E2A66}" type="presOf" srcId="{B77C17B7-E156-4448-8F76-409D6F06A79E}" destId="{98B0A622-1F02-471D-A736-FA5B1BA2F387}" srcOrd="0" destOrd="0" presId="urn:microsoft.com/office/officeart/2018/5/layout/IconCircleLabelList"/>
    <dgm:cxn modelId="{A5CDFBDA-BBFC-4ADA-988C-1D8E4971FB95}" type="presOf" srcId="{BADDC0D4-2341-41B7-882F-847AE0E8666C}" destId="{05B207F3-CE12-4F80-9B6D-399EB4D8F54A}" srcOrd="0" destOrd="0" presId="urn:microsoft.com/office/officeart/2018/5/layout/IconCircleLabelList"/>
    <dgm:cxn modelId="{9BAE7D91-AAED-4DBC-BB54-31DF1E0696FE}" srcId="{B77C17B7-E156-4448-8F76-409D6F06A79E}" destId="{0A637790-82D9-4046-9DF9-AB433671D9D8}" srcOrd="0" destOrd="0" parTransId="{3D6DEDF4-E89B-40EE-A84A-B79D66B0D1D3}" sibTransId="{643825B0-14F9-4BC2-96A5-D99CDC130D41}"/>
    <dgm:cxn modelId="{C8FD0CDD-DD66-40C0-A7FE-0DDA5022D725}" type="presOf" srcId="{893DADDD-E3A0-4DDA-AEE3-CAC4B3806A49}" destId="{BB09D13E-E58F-44A6-9F8C-AD2BC490E63A}" srcOrd="0" destOrd="0" presId="urn:microsoft.com/office/officeart/2018/5/layout/IconCircleLabelList"/>
    <dgm:cxn modelId="{7EF8E476-68D1-481B-A5F7-4CC2A0F1C92F}" type="presParOf" srcId="{98B0A622-1F02-471D-A736-FA5B1BA2F387}" destId="{0D4DF217-8E81-438E-A652-91BC929BFF16}" srcOrd="0" destOrd="0" presId="urn:microsoft.com/office/officeart/2018/5/layout/IconCircleLabelList"/>
    <dgm:cxn modelId="{B4C94711-36D8-49E5-BE94-E1AABA070716}" type="presParOf" srcId="{0D4DF217-8E81-438E-A652-91BC929BFF16}" destId="{E8C2295D-D847-4F40-BB48-FB4C4D0527C7}" srcOrd="0" destOrd="0" presId="urn:microsoft.com/office/officeart/2018/5/layout/IconCircleLabelList"/>
    <dgm:cxn modelId="{0F29CD27-A8ED-4CE8-B685-AC1D791807BA}" type="presParOf" srcId="{0D4DF217-8E81-438E-A652-91BC929BFF16}" destId="{F7A802B1-C6B8-4DB3-8D46-1B23199C99EA}" srcOrd="1" destOrd="0" presId="urn:microsoft.com/office/officeart/2018/5/layout/IconCircleLabelList"/>
    <dgm:cxn modelId="{3DE4F5E8-3C6A-4181-83B0-65D5FAFDFD71}" type="presParOf" srcId="{0D4DF217-8E81-438E-A652-91BC929BFF16}" destId="{482FFBBB-B81D-4489-A31B-63B879DD2C17}" srcOrd="2" destOrd="0" presId="urn:microsoft.com/office/officeart/2018/5/layout/IconCircleLabelList"/>
    <dgm:cxn modelId="{F89A6C8B-1BFF-49DF-B8E9-BA2878F1E50E}" type="presParOf" srcId="{0D4DF217-8E81-438E-A652-91BC929BFF16}" destId="{56260BB8-AC1B-415E-BD89-053D7F0DB2B8}" srcOrd="3" destOrd="0" presId="urn:microsoft.com/office/officeart/2018/5/layout/IconCircleLabelList"/>
    <dgm:cxn modelId="{5E75118F-5C9F-4FE1-AA35-701AAFAFB6CE}" type="presParOf" srcId="{98B0A622-1F02-471D-A736-FA5B1BA2F387}" destId="{E261A386-5473-4A8F-8A4A-016690EAC84E}" srcOrd="1" destOrd="0" presId="urn:microsoft.com/office/officeart/2018/5/layout/IconCircleLabelList"/>
    <dgm:cxn modelId="{D7C346C5-6629-4437-97E5-191F7C28FFC6}" type="presParOf" srcId="{98B0A622-1F02-471D-A736-FA5B1BA2F387}" destId="{B13AA121-C82C-4012-9C3F-7C10844DD2AD}" srcOrd="2" destOrd="0" presId="urn:microsoft.com/office/officeart/2018/5/layout/IconCircleLabelList"/>
    <dgm:cxn modelId="{E430142B-C127-455B-8E0A-A3996BC5C608}" type="presParOf" srcId="{B13AA121-C82C-4012-9C3F-7C10844DD2AD}" destId="{136C9F99-F42E-4D15-81E6-9E477AADA0AE}" srcOrd="0" destOrd="0" presId="urn:microsoft.com/office/officeart/2018/5/layout/IconCircleLabelList"/>
    <dgm:cxn modelId="{D71901D9-EE08-4050-8E84-E73A3ED0B61D}" type="presParOf" srcId="{B13AA121-C82C-4012-9C3F-7C10844DD2AD}" destId="{BD0FE77E-DEE8-4A63-955E-7B55FED89B6F}" srcOrd="1" destOrd="0" presId="urn:microsoft.com/office/officeart/2018/5/layout/IconCircleLabelList"/>
    <dgm:cxn modelId="{29A3CC89-642A-4DB8-B662-A4C38EE97A88}" type="presParOf" srcId="{B13AA121-C82C-4012-9C3F-7C10844DD2AD}" destId="{13CCBAC3-F14E-4072-B414-E7FD5CB62E89}" srcOrd="2" destOrd="0" presId="urn:microsoft.com/office/officeart/2018/5/layout/IconCircleLabelList"/>
    <dgm:cxn modelId="{8BFC783F-9414-469F-8330-A3EE954E4FFF}" type="presParOf" srcId="{B13AA121-C82C-4012-9C3F-7C10844DD2AD}" destId="{05B207F3-CE12-4F80-9B6D-399EB4D8F54A}" srcOrd="3" destOrd="0" presId="urn:microsoft.com/office/officeart/2018/5/layout/IconCircleLabelList"/>
    <dgm:cxn modelId="{BD4BDEAA-9968-46C0-B794-602E7A285C69}" type="presParOf" srcId="{98B0A622-1F02-471D-A736-FA5B1BA2F387}" destId="{DB8434F0-376E-4AFF-9136-7FC284B77678}" srcOrd="3" destOrd="0" presId="urn:microsoft.com/office/officeart/2018/5/layout/IconCircleLabelList"/>
    <dgm:cxn modelId="{A73F8DDB-D785-474C-AF5E-0B083D1C6925}" type="presParOf" srcId="{98B0A622-1F02-471D-A736-FA5B1BA2F387}" destId="{E6D24F89-53B8-42F8-A844-B9D3340D96F5}" srcOrd="4" destOrd="0" presId="urn:microsoft.com/office/officeart/2018/5/layout/IconCircleLabelList"/>
    <dgm:cxn modelId="{3ADF818A-7D99-4C17-AEAA-0F1E12CDBF6E}" type="presParOf" srcId="{E6D24F89-53B8-42F8-A844-B9D3340D96F5}" destId="{39612D98-F11E-43B5-8F5F-EAA6E4386AFB}" srcOrd="0" destOrd="0" presId="urn:microsoft.com/office/officeart/2018/5/layout/IconCircleLabelList"/>
    <dgm:cxn modelId="{D5D551D9-A7F9-40E7-AFCB-5DE65624DF54}" type="presParOf" srcId="{E6D24F89-53B8-42F8-A844-B9D3340D96F5}" destId="{8293C92B-4C2D-4C30-BF15-7BFA7F16E2BB}" srcOrd="1" destOrd="0" presId="urn:microsoft.com/office/officeart/2018/5/layout/IconCircleLabelList"/>
    <dgm:cxn modelId="{03F2EFEC-77E3-493A-9A23-B4D4F2700B12}" type="presParOf" srcId="{E6D24F89-53B8-42F8-A844-B9D3340D96F5}" destId="{FB7E2EFA-6105-4613-97CE-E52069245067}" srcOrd="2" destOrd="0" presId="urn:microsoft.com/office/officeart/2018/5/layout/IconCircleLabelList"/>
    <dgm:cxn modelId="{65CDBFFD-FE10-4CB9-9375-DA38BC317EF3}" type="presParOf" srcId="{E6D24F89-53B8-42F8-A844-B9D3340D96F5}" destId="{BB09D13E-E58F-44A6-9F8C-AD2BC490E63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E8313-5DB2-4D01-8661-DA89683F289B}">
      <dsp:nvSpPr>
        <dsp:cNvPr id="0" name=""/>
        <dsp:cNvSpPr/>
      </dsp:nvSpPr>
      <dsp:spPr>
        <a:xfrm>
          <a:off x="212335" y="469890"/>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1E5829-088E-4B9E-961F-5FBE7E91A02F}">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046C36-D40D-4122-B7E6-FE0AFB822D6F}">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00100">
            <a:lnSpc>
              <a:spcPct val="100000"/>
            </a:lnSpc>
            <a:spcBef>
              <a:spcPct val="0"/>
            </a:spcBef>
            <a:spcAft>
              <a:spcPct val="35000"/>
            </a:spcAft>
          </a:pPr>
          <a:r>
            <a:rPr lang="en-US" sz="1800" kern="1200"/>
            <a:t>In today’s busy world, time is a very precious commodity.</a:t>
          </a:r>
        </a:p>
      </dsp:txBody>
      <dsp:txXfrm>
        <a:off x="1834517" y="469890"/>
        <a:ext cx="3148942" cy="1335915"/>
      </dsp:txXfrm>
    </dsp:sp>
    <dsp:sp modelId="{E3808963-D16D-48AA-806A-7B7FCCFFF765}">
      <dsp:nvSpPr>
        <dsp:cNvPr id="0" name=""/>
        <dsp:cNvSpPr/>
      </dsp:nvSpPr>
      <dsp:spPr>
        <a:xfrm>
          <a:off x="5532139" y="469890"/>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354E8E-9C76-42F6-BBB0-3C8EE64D0518}">
      <dsp:nvSpPr>
        <dsp:cNvPr id="0" name=""/>
        <dsp:cNvSpPr/>
      </dsp:nvSpPr>
      <dsp:spPr>
        <a:xfrm>
          <a:off x="5812681" y="750432"/>
          <a:ext cx="774830" cy="77483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5AE1B7-40BB-40DE-9CC0-D70B182788A9}">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00100">
            <a:lnSpc>
              <a:spcPct val="100000"/>
            </a:lnSpc>
            <a:spcBef>
              <a:spcPct val="0"/>
            </a:spcBef>
            <a:spcAft>
              <a:spcPct val="35000"/>
            </a:spcAft>
          </a:pPr>
          <a:r>
            <a:rPr lang="en-US" sz="1800" kern="1200"/>
            <a:t>Flights are the most convenient and fastest way to travel.</a:t>
          </a:r>
        </a:p>
      </dsp:txBody>
      <dsp:txXfrm>
        <a:off x="7154322" y="469890"/>
        <a:ext cx="3148942" cy="1335915"/>
      </dsp:txXfrm>
    </dsp:sp>
    <dsp:sp modelId="{082E2758-9EE3-49C8-9B93-26F11EF4D239}">
      <dsp:nvSpPr>
        <dsp:cNvPr id="0" name=""/>
        <dsp:cNvSpPr/>
      </dsp:nvSpPr>
      <dsp:spPr>
        <a:xfrm>
          <a:off x="212335" y="2545532"/>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10297B-EA0B-49EA-8334-4F2C87B9702D}">
      <dsp:nvSpPr>
        <dsp:cNvPr id="0" name=""/>
        <dsp:cNvSpPr/>
      </dsp:nvSpPr>
      <dsp:spPr>
        <a:xfrm>
          <a:off x="492877" y="2826074"/>
          <a:ext cx="774830" cy="774830"/>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E060D2-F241-4CA6-B526-BBC1A9B76F52}">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00100">
            <a:lnSpc>
              <a:spcPct val="100000"/>
            </a:lnSpc>
            <a:spcBef>
              <a:spcPct val="0"/>
            </a:spcBef>
            <a:spcAft>
              <a:spcPct val="35000"/>
            </a:spcAft>
          </a:pPr>
          <a:r>
            <a:rPr lang="en-US" sz="1800" kern="1200"/>
            <a:t>More and more people are taking flights and according to IATA around 8.2 billion people will be travelling by flights in 2037. </a:t>
          </a:r>
          <a:r>
            <a:rPr lang="en-US" sz="1800" kern="1200">
              <a:hlinkClick xmlns:r="http://schemas.openxmlformats.org/officeDocument/2006/relationships" r:id="" action="ppaction://hlinksldjump"/>
            </a:rPr>
            <a:t>[1]</a:t>
          </a:r>
          <a:r>
            <a:rPr lang="en-US" sz="1800" kern="1200"/>
            <a:t> </a:t>
          </a:r>
          <a:endParaRPr lang="en-US" sz="1800" kern="1200" dirty="0"/>
        </a:p>
      </dsp:txBody>
      <dsp:txXfrm>
        <a:off x="1834517" y="2545532"/>
        <a:ext cx="3148942" cy="1335915"/>
      </dsp:txXfrm>
    </dsp:sp>
    <dsp:sp modelId="{CE5B2969-5B84-495D-863E-53F90D97BBBD}">
      <dsp:nvSpPr>
        <dsp:cNvPr id="0" name=""/>
        <dsp:cNvSpPr/>
      </dsp:nvSpPr>
      <dsp:spPr>
        <a:xfrm>
          <a:off x="5532139" y="2545532"/>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DE0A9F-9327-463B-9DC2-4AB03332AA4E}">
      <dsp:nvSpPr>
        <dsp:cNvPr id="0" name=""/>
        <dsp:cNvSpPr/>
      </dsp:nvSpPr>
      <dsp:spPr>
        <a:xfrm>
          <a:off x="5812681" y="2826074"/>
          <a:ext cx="774830" cy="774830"/>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9C2B72-82DC-416B-AD0B-A1AFFAC398CC}">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00100">
            <a:lnSpc>
              <a:spcPct val="100000"/>
            </a:lnSpc>
            <a:spcBef>
              <a:spcPct val="0"/>
            </a:spcBef>
            <a:spcAft>
              <a:spcPct val="35000"/>
            </a:spcAft>
          </a:pPr>
          <a:r>
            <a:rPr lang="en-US" sz="1800" kern="1200"/>
            <a:t>Flight delays and cancellations are a major cost escalator for passengers and Airlines.</a:t>
          </a:r>
        </a:p>
      </dsp:txBody>
      <dsp:txXfrm>
        <a:off x="7154322" y="2545532"/>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E8313-5DB2-4D01-8661-DA89683F289B}">
      <dsp:nvSpPr>
        <dsp:cNvPr id="0" name=""/>
        <dsp:cNvSpPr/>
      </dsp:nvSpPr>
      <dsp:spPr>
        <a:xfrm>
          <a:off x="212335" y="469890"/>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1E5829-088E-4B9E-961F-5FBE7E91A02F}">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046C36-D40D-4122-B7E6-FE0AFB822D6F}">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00100">
            <a:lnSpc>
              <a:spcPct val="100000"/>
            </a:lnSpc>
            <a:spcBef>
              <a:spcPct val="0"/>
            </a:spcBef>
            <a:spcAft>
              <a:spcPct val="35000"/>
            </a:spcAft>
          </a:pPr>
          <a:r>
            <a:rPr lang="en-US" sz="1800" kern="1200"/>
            <a:t>In today’s busy world, time is a very precious commodity.</a:t>
          </a:r>
        </a:p>
      </dsp:txBody>
      <dsp:txXfrm>
        <a:off x="1834517" y="469890"/>
        <a:ext cx="3148942" cy="1335915"/>
      </dsp:txXfrm>
    </dsp:sp>
    <dsp:sp modelId="{E3808963-D16D-48AA-806A-7B7FCCFFF765}">
      <dsp:nvSpPr>
        <dsp:cNvPr id="0" name=""/>
        <dsp:cNvSpPr/>
      </dsp:nvSpPr>
      <dsp:spPr>
        <a:xfrm>
          <a:off x="5532139" y="469890"/>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354E8E-9C76-42F6-BBB0-3C8EE64D0518}">
      <dsp:nvSpPr>
        <dsp:cNvPr id="0" name=""/>
        <dsp:cNvSpPr/>
      </dsp:nvSpPr>
      <dsp:spPr>
        <a:xfrm>
          <a:off x="5812681" y="750432"/>
          <a:ext cx="774830" cy="77483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5AE1B7-40BB-40DE-9CC0-D70B182788A9}">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00100">
            <a:lnSpc>
              <a:spcPct val="100000"/>
            </a:lnSpc>
            <a:spcBef>
              <a:spcPct val="0"/>
            </a:spcBef>
            <a:spcAft>
              <a:spcPct val="35000"/>
            </a:spcAft>
          </a:pPr>
          <a:r>
            <a:rPr lang="en-US" sz="1800" kern="1200"/>
            <a:t>Flights are the most convenient and fastest way to travel.</a:t>
          </a:r>
        </a:p>
      </dsp:txBody>
      <dsp:txXfrm>
        <a:off x="7154322" y="469890"/>
        <a:ext cx="3148942" cy="1335915"/>
      </dsp:txXfrm>
    </dsp:sp>
    <dsp:sp modelId="{082E2758-9EE3-49C8-9B93-26F11EF4D239}">
      <dsp:nvSpPr>
        <dsp:cNvPr id="0" name=""/>
        <dsp:cNvSpPr/>
      </dsp:nvSpPr>
      <dsp:spPr>
        <a:xfrm>
          <a:off x="212335" y="2545532"/>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10297B-EA0B-49EA-8334-4F2C87B9702D}">
      <dsp:nvSpPr>
        <dsp:cNvPr id="0" name=""/>
        <dsp:cNvSpPr/>
      </dsp:nvSpPr>
      <dsp:spPr>
        <a:xfrm>
          <a:off x="492877" y="2826074"/>
          <a:ext cx="774830" cy="774830"/>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E060D2-F241-4CA6-B526-BBC1A9B76F52}">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00100">
            <a:lnSpc>
              <a:spcPct val="100000"/>
            </a:lnSpc>
            <a:spcBef>
              <a:spcPct val="0"/>
            </a:spcBef>
            <a:spcAft>
              <a:spcPct val="35000"/>
            </a:spcAft>
          </a:pPr>
          <a:r>
            <a:rPr lang="en-US" sz="1800" kern="1200"/>
            <a:t>More and more people are taking flights and according to IATA around 8.2 billion people will be travelling by flights in 2037. </a:t>
          </a:r>
          <a:r>
            <a:rPr lang="en-US" sz="1800" kern="1200">
              <a:hlinkClick xmlns:r="http://schemas.openxmlformats.org/officeDocument/2006/relationships" r:id="" action="ppaction://hlinksldjump"/>
            </a:rPr>
            <a:t>[1]</a:t>
          </a:r>
          <a:r>
            <a:rPr lang="en-US" sz="1800" kern="1200"/>
            <a:t> </a:t>
          </a:r>
          <a:endParaRPr lang="en-US" sz="1800" kern="1200" dirty="0"/>
        </a:p>
      </dsp:txBody>
      <dsp:txXfrm>
        <a:off x="1834517" y="2545532"/>
        <a:ext cx="3148942" cy="1335915"/>
      </dsp:txXfrm>
    </dsp:sp>
    <dsp:sp modelId="{CE5B2969-5B84-495D-863E-53F90D97BBBD}">
      <dsp:nvSpPr>
        <dsp:cNvPr id="0" name=""/>
        <dsp:cNvSpPr/>
      </dsp:nvSpPr>
      <dsp:spPr>
        <a:xfrm>
          <a:off x="5532139" y="2545532"/>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DE0A9F-9327-463B-9DC2-4AB03332AA4E}">
      <dsp:nvSpPr>
        <dsp:cNvPr id="0" name=""/>
        <dsp:cNvSpPr/>
      </dsp:nvSpPr>
      <dsp:spPr>
        <a:xfrm>
          <a:off x="5812681" y="2826074"/>
          <a:ext cx="774830" cy="774830"/>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9C2B72-82DC-416B-AD0B-A1AFFAC398CC}">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00100">
            <a:lnSpc>
              <a:spcPct val="100000"/>
            </a:lnSpc>
            <a:spcBef>
              <a:spcPct val="0"/>
            </a:spcBef>
            <a:spcAft>
              <a:spcPct val="35000"/>
            </a:spcAft>
          </a:pPr>
          <a:r>
            <a:rPr lang="en-US" sz="1800" kern="1200"/>
            <a:t>Flight delays and cancellations are a major cost escalator for passengers and Airlines.</a:t>
          </a:r>
        </a:p>
      </dsp:txBody>
      <dsp:txXfrm>
        <a:off x="7154322" y="2545532"/>
        <a:ext cx="3148942" cy="13359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AC64-5643-4387-BBA9-B64A1843C9DE}">
      <dsp:nvSpPr>
        <dsp:cNvPr id="0" name=""/>
        <dsp:cNvSpPr/>
      </dsp:nvSpPr>
      <dsp:spPr>
        <a:xfrm>
          <a:off x="212335" y="1507711"/>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0D66A3-6A1D-4C25-AA27-8C519A855531}">
      <dsp:nvSpPr>
        <dsp:cNvPr id="0" name=""/>
        <dsp:cNvSpPr/>
      </dsp:nvSpPr>
      <dsp:spPr>
        <a:xfrm>
          <a:off x="492877" y="1788253"/>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4CEBC7-0259-42A4-9059-72F22FF11E18}">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00100">
            <a:lnSpc>
              <a:spcPct val="90000"/>
            </a:lnSpc>
            <a:spcBef>
              <a:spcPct val="0"/>
            </a:spcBef>
            <a:spcAft>
              <a:spcPct val="35000"/>
            </a:spcAft>
          </a:pPr>
          <a:r>
            <a:rPr lang="en-US" sz="1800" kern="1200"/>
            <a:t>There is not enough detail available that can help us in planning future travels from airports and airlines based on past trends and airlines behavior.</a:t>
          </a:r>
        </a:p>
      </dsp:txBody>
      <dsp:txXfrm>
        <a:off x="1834517" y="1507711"/>
        <a:ext cx="3148942" cy="1335915"/>
      </dsp:txXfrm>
    </dsp:sp>
    <dsp:sp modelId="{6793DF6D-EAE2-47BB-9725-462311B2A18D}">
      <dsp:nvSpPr>
        <dsp:cNvPr id="0" name=""/>
        <dsp:cNvSpPr/>
      </dsp:nvSpPr>
      <dsp:spPr>
        <a:xfrm>
          <a:off x="5532139" y="1507711"/>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CE6DD9-8D34-4D45-8F28-0449CD42578A}">
      <dsp:nvSpPr>
        <dsp:cNvPr id="0" name=""/>
        <dsp:cNvSpPr/>
      </dsp:nvSpPr>
      <dsp:spPr>
        <a:xfrm>
          <a:off x="5812681" y="1788253"/>
          <a:ext cx="774830" cy="774830"/>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4445C8-5C95-4573-B6B0-8877C8D4367A}">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lvl="0" algn="l" defTabSz="800100">
            <a:lnSpc>
              <a:spcPct val="90000"/>
            </a:lnSpc>
            <a:spcBef>
              <a:spcPct val="0"/>
            </a:spcBef>
            <a:spcAft>
              <a:spcPct val="35000"/>
            </a:spcAft>
          </a:pPr>
          <a:r>
            <a:rPr lang="en-US" sz="1800" kern="1200"/>
            <a:t>Even though a flight may show on time on these “current data” visualizations, its possible some of the airlines are regularly late when we analyze complete data.</a:t>
          </a:r>
        </a:p>
      </dsp:txBody>
      <dsp:txXfrm>
        <a:off x="7154322" y="1507711"/>
        <a:ext cx="3148942" cy="13359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2295D-D847-4F40-BB48-FB4C4D0527C7}">
      <dsp:nvSpPr>
        <dsp:cNvPr id="0" name=""/>
        <dsp:cNvSpPr/>
      </dsp:nvSpPr>
      <dsp:spPr>
        <a:xfrm>
          <a:off x="679050"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A802B1-C6B8-4DB3-8D46-1B23199C99EA}">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260BB8-AC1B-415E-BD89-053D7F0DB2B8}">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90000"/>
            </a:lnSpc>
            <a:spcBef>
              <a:spcPct val="0"/>
            </a:spcBef>
            <a:spcAft>
              <a:spcPct val="35000"/>
            </a:spcAft>
            <a:defRPr cap="all"/>
          </a:pPr>
          <a:r>
            <a:rPr lang="en-US" sz="1200" kern="1200"/>
            <a:t>Analyze past years data to compare various airlines and airports based on punctuality.</a:t>
          </a:r>
        </a:p>
      </dsp:txBody>
      <dsp:txXfrm>
        <a:off x="75768" y="3053169"/>
        <a:ext cx="3093750" cy="720000"/>
      </dsp:txXfrm>
    </dsp:sp>
    <dsp:sp modelId="{136C9F99-F42E-4D15-81E6-9E477AADA0AE}">
      <dsp:nvSpPr>
        <dsp:cNvPr id="0" name=""/>
        <dsp:cNvSpPr/>
      </dsp:nvSpPr>
      <dsp:spPr>
        <a:xfrm>
          <a:off x="4314206"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0FE77E-DEE8-4A63-955E-7B55FED89B6F}">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B207F3-CE12-4F80-9B6D-399EB4D8F54A}">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90000"/>
            </a:lnSpc>
            <a:spcBef>
              <a:spcPct val="0"/>
            </a:spcBef>
            <a:spcAft>
              <a:spcPct val="35000"/>
            </a:spcAft>
            <a:defRPr cap="all"/>
          </a:pPr>
          <a:r>
            <a:rPr lang="en-US" sz="1200" kern="1200" dirty="0"/>
            <a:t>Create a series of visualizations in order to help a traveler find best choices of carrier and airports in terms of punctuality and certainty.</a:t>
          </a:r>
        </a:p>
      </dsp:txBody>
      <dsp:txXfrm>
        <a:off x="3710925" y="3053169"/>
        <a:ext cx="3093750" cy="720000"/>
      </dsp:txXfrm>
    </dsp:sp>
    <dsp:sp modelId="{39612D98-F11E-43B5-8F5F-EAA6E4386AFB}">
      <dsp:nvSpPr>
        <dsp:cNvPr id="0" name=""/>
        <dsp:cNvSpPr/>
      </dsp:nvSpPr>
      <dsp:spPr>
        <a:xfrm>
          <a:off x="7949362"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93C92B-4C2D-4C30-BF15-7BFA7F16E2BB}">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09D13E-E58F-44A6-9F8C-AD2BC490E63A}">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90000"/>
            </a:lnSpc>
            <a:spcBef>
              <a:spcPct val="0"/>
            </a:spcBef>
            <a:spcAft>
              <a:spcPct val="35000"/>
            </a:spcAft>
            <a:defRPr cap="all"/>
          </a:pPr>
          <a:r>
            <a:rPr lang="en-US" sz="1200" kern="1200"/>
            <a:t>Visualizations should be easy to understand and pleasing to eyes.</a:t>
          </a:r>
        </a:p>
      </dsp:txBody>
      <dsp:txXfrm>
        <a:off x="7346081" y="3053169"/>
        <a:ext cx="30937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2295D-D847-4F40-BB48-FB4C4D0527C7}">
      <dsp:nvSpPr>
        <dsp:cNvPr id="0" name=""/>
        <dsp:cNvSpPr/>
      </dsp:nvSpPr>
      <dsp:spPr>
        <a:xfrm>
          <a:off x="679050"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A802B1-C6B8-4DB3-8D46-1B23199C99EA}">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260BB8-AC1B-415E-BD89-053D7F0DB2B8}">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90000"/>
            </a:lnSpc>
            <a:spcBef>
              <a:spcPct val="0"/>
            </a:spcBef>
            <a:spcAft>
              <a:spcPct val="35000"/>
            </a:spcAft>
            <a:defRPr cap="all"/>
          </a:pPr>
          <a:r>
            <a:rPr lang="en-US" sz="1200" kern="1200"/>
            <a:t>Analyze past years data to compare various airlines and airports based on punctuality.</a:t>
          </a:r>
        </a:p>
      </dsp:txBody>
      <dsp:txXfrm>
        <a:off x="75768" y="3053169"/>
        <a:ext cx="3093750" cy="720000"/>
      </dsp:txXfrm>
    </dsp:sp>
    <dsp:sp modelId="{136C9F99-F42E-4D15-81E6-9E477AADA0AE}">
      <dsp:nvSpPr>
        <dsp:cNvPr id="0" name=""/>
        <dsp:cNvSpPr/>
      </dsp:nvSpPr>
      <dsp:spPr>
        <a:xfrm>
          <a:off x="4314206"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0FE77E-DEE8-4A63-955E-7B55FED89B6F}">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B207F3-CE12-4F80-9B6D-399EB4D8F54A}">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90000"/>
            </a:lnSpc>
            <a:spcBef>
              <a:spcPct val="0"/>
            </a:spcBef>
            <a:spcAft>
              <a:spcPct val="35000"/>
            </a:spcAft>
            <a:defRPr cap="all"/>
          </a:pPr>
          <a:r>
            <a:rPr lang="en-US" sz="1200" kern="1200" dirty="0"/>
            <a:t>Create a series of visualizations in order to help a traveler find best choices of carrier and airports in terms of punctuality and certainty.</a:t>
          </a:r>
        </a:p>
      </dsp:txBody>
      <dsp:txXfrm>
        <a:off x="3710925" y="3053169"/>
        <a:ext cx="3093750" cy="720000"/>
      </dsp:txXfrm>
    </dsp:sp>
    <dsp:sp modelId="{39612D98-F11E-43B5-8F5F-EAA6E4386AFB}">
      <dsp:nvSpPr>
        <dsp:cNvPr id="0" name=""/>
        <dsp:cNvSpPr/>
      </dsp:nvSpPr>
      <dsp:spPr>
        <a:xfrm>
          <a:off x="7949362"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93C92B-4C2D-4C30-BF15-7BFA7F16E2BB}">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09D13E-E58F-44A6-9F8C-AD2BC490E63A}">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533400">
            <a:lnSpc>
              <a:spcPct val="90000"/>
            </a:lnSpc>
            <a:spcBef>
              <a:spcPct val="0"/>
            </a:spcBef>
            <a:spcAft>
              <a:spcPct val="35000"/>
            </a:spcAft>
            <a:defRPr cap="all"/>
          </a:pPr>
          <a:r>
            <a:rPr lang="en-US" sz="1200" kern="1200"/>
            <a:t>Visualizations should be easy to understand and pleasing to eyes.</a:t>
          </a:r>
        </a:p>
      </dsp:txBody>
      <dsp:txXfrm>
        <a:off x="7346081" y="3053169"/>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115AFF-F27E-4875-9033-99EC8AB004D6}" type="datetimeFigureOut">
              <a:rPr lang="en-US" smtClean="0"/>
              <a:t>7/26/2019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C9B8B-A6DF-4671-BD1E-AFAF300E1E5F}" type="slidenum">
              <a:rPr lang="en-US" smtClean="0"/>
              <a:t>‹#›</a:t>
            </a:fld>
            <a:endParaRPr lang="en-US"/>
          </a:p>
        </p:txBody>
      </p:sp>
    </p:spTree>
    <p:extLst>
      <p:ext uri="{BB962C8B-B14F-4D97-AF65-F5344CB8AC3E}">
        <p14:creationId xmlns:p14="http://schemas.microsoft.com/office/powerpoint/2010/main" val="3609997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C9B8B-A6DF-4671-BD1E-AFAF300E1E5F}" type="slidenum">
              <a:rPr lang="en-US" smtClean="0"/>
              <a:t>2</a:t>
            </a:fld>
            <a:endParaRPr lang="en-US"/>
          </a:p>
        </p:txBody>
      </p:sp>
    </p:spTree>
    <p:extLst>
      <p:ext uri="{BB962C8B-B14F-4D97-AF65-F5344CB8AC3E}">
        <p14:creationId xmlns:p14="http://schemas.microsoft.com/office/powerpoint/2010/main" val="3331501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C9B8B-A6DF-4671-BD1E-AFAF300E1E5F}" type="slidenum">
              <a:rPr lang="en-US" smtClean="0"/>
              <a:t>3</a:t>
            </a:fld>
            <a:endParaRPr lang="en-US"/>
          </a:p>
        </p:txBody>
      </p:sp>
    </p:spTree>
    <p:extLst>
      <p:ext uri="{BB962C8B-B14F-4D97-AF65-F5344CB8AC3E}">
        <p14:creationId xmlns:p14="http://schemas.microsoft.com/office/powerpoint/2010/main" val="2483013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3D12-3F1C-4A84-8869-0F0791C295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A29D98-CB94-4CED-B942-CCDE862736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870A5C-0409-4296-BA12-F1846DA36E75}"/>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5" name="Footer Placeholder 4">
            <a:extLst>
              <a:ext uri="{FF2B5EF4-FFF2-40B4-BE49-F238E27FC236}">
                <a16:creationId xmlns:a16="http://schemas.microsoft.com/office/drawing/2014/main" id="{1EF9A178-95A1-434D-B280-5641CC6A81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159832-6173-468D-A332-DFC4C4599D05}"/>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424730230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1DECF-F43C-4136-ACD3-4B83E8EDA5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C868B9-77C8-4197-9893-48CE1F2AA5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1AB1CF-0FA2-41DB-A090-4B9B204104C3}"/>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5" name="Footer Placeholder 4">
            <a:extLst>
              <a:ext uri="{FF2B5EF4-FFF2-40B4-BE49-F238E27FC236}">
                <a16:creationId xmlns:a16="http://schemas.microsoft.com/office/drawing/2014/main" id="{EBD55B0E-7502-46CC-8BA6-1B317C6F8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8F18BC-D4AC-44E7-A57B-8CC79A58AA76}"/>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250687579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46AF4C-8BDE-4C8B-B61E-3928E97913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5235F0-E1AA-49DE-91C8-4B7CF0CCD5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1D3BDD-9DED-4D0B-88EB-691B183C7C66}"/>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5" name="Footer Placeholder 4">
            <a:extLst>
              <a:ext uri="{FF2B5EF4-FFF2-40B4-BE49-F238E27FC236}">
                <a16:creationId xmlns:a16="http://schemas.microsoft.com/office/drawing/2014/main" id="{196C0989-A6E8-4A31-BBEF-304E8AF3C2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3617D-0FA7-498F-9FA6-E56F5A46CBF9}"/>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184290856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7FB04-17D7-49E7-9B2A-8E72EF82CB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EA1A5B-35F7-4A3F-9438-0D31BEC42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17B9A9-369A-418C-A687-895BB86EAF1A}"/>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5" name="Footer Placeholder 4">
            <a:extLst>
              <a:ext uri="{FF2B5EF4-FFF2-40B4-BE49-F238E27FC236}">
                <a16:creationId xmlns:a16="http://schemas.microsoft.com/office/drawing/2014/main" id="{883A34A3-C9A8-40BB-B616-119E5BB2D9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55143A-35B0-40EF-9006-8586EABF98DC}"/>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209291203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45F6F-2F79-461D-8FAA-3AB4CBD093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56B40D-B393-4DB9-A4BA-390E19F131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AF9907-7142-4589-9B38-6F39E593F652}"/>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5" name="Footer Placeholder 4">
            <a:extLst>
              <a:ext uri="{FF2B5EF4-FFF2-40B4-BE49-F238E27FC236}">
                <a16:creationId xmlns:a16="http://schemas.microsoft.com/office/drawing/2014/main" id="{20792EB6-A0F8-4151-ABE7-6C8CB6BE7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6FF98E-1C40-4F6F-A43B-DA664C5B250C}"/>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322338029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E6321-0991-485B-BA69-BC8A835C4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AE74D-5138-4D73-B0EA-4F784A2366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18C94A-F950-4E71-871D-65BED4DEAA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8150F1-C4AD-4580-9EE5-098E0BFAC88D}"/>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6" name="Footer Placeholder 5">
            <a:extLst>
              <a:ext uri="{FF2B5EF4-FFF2-40B4-BE49-F238E27FC236}">
                <a16:creationId xmlns:a16="http://schemas.microsoft.com/office/drawing/2014/main" id="{B4DCFD19-1263-41C8-807A-690F9A841E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DB50F7-A1E9-42CC-9F92-FF7D5DD177A5}"/>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314074219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481F-38DB-481B-8E4D-F11814B04D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D15CA8-A1C1-490C-B381-0BE350EA58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A0C6CF-5950-4E58-8F16-1A55C101B3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1EF3D7-3BA4-4258-B444-E0D7EF0D26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90AD8B-8EE9-4F5A-9B0B-B9E4FE20E4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7495E1-643C-4EAF-89B6-7940132487F6}"/>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8" name="Footer Placeholder 7">
            <a:extLst>
              <a:ext uri="{FF2B5EF4-FFF2-40B4-BE49-F238E27FC236}">
                <a16:creationId xmlns:a16="http://schemas.microsoft.com/office/drawing/2014/main" id="{C2C8E362-A234-40FD-A592-A92BD8392A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73131B7-6171-4071-B1BB-8C49838685BC}"/>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409961600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CD960-384E-448C-8E4F-78A7C3FE80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385D60-01B3-4785-A385-91632906AD4F}"/>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4" name="Footer Placeholder 3">
            <a:extLst>
              <a:ext uri="{FF2B5EF4-FFF2-40B4-BE49-F238E27FC236}">
                <a16:creationId xmlns:a16="http://schemas.microsoft.com/office/drawing/2014/main" id="{FF0EC0B9-6397-4C86-A613-D13EBE6FF6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9A333F-B47C-46C6-91FB-8230B98ED86A}"/>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631019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B38E47-54A5-4ECC-AADC-DDBD534C01AF}"/>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3" name="Footer Placeholder 2">
            <a:extLst>
              <a:ext uri="{FF2B5EF4-FFF2-40B4-BE49-F238E27FC236}">
                <a16:creationId xmlns:a16="http://schemas.microsoft.com/office/drawing/2014/main" id="{144C0B89-BD0E-49E5-ABD9-6639678135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A5B17C4-F782-42E1-9995-FF3B1F5D55AA}"/>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168666147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43DA5-7E51-4401-B332-58E0A24EE7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2072F2-E13F-4A7A-A480-EC36FC660F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BEBF2F-4C34-4118-AB5B-E670EA00CF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E92134-A086-41D3-AF69-A548D83966DB}"/>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6" name="Footer Placeholder 5">
            <a:extLst>
              <a:ext uri="{FF2B5EF4-FFF2-40B4-BE49-F238E27FC236}">
                <a16:creationId xmlns:a16="http://schemas.microsoft.com/office/drawing/2014/main" id="{0376E9B0-B0ED-41D3-A50B-2C6ABC3037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D1B9D8-63A5-45FD-9C9B-411F3D4E94CC}"/>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290544583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E9560-09A0-49DF-AC17-ED0863FBD9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FD0122-B4B5-41EC-B80A-D61F4FEE90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E39880-5357-4A6B-92A0-EA54CB6E30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B055B7-8414-4712-AF38-DAE8E6FA48B9}"/>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6" name="Footer Placeholder 5">
            <a:extLst>
              <a:ext uri="{FF2B5EF4-FFF2-40B4-BE49-F238E27FC236}">
                <a16:creationId xmlns:a16="http://schemas.microsoft.com/office/drawing/2014/main" id="{38933A1D-0313-4816-8123-359AFBEE04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FB9AAD-EB65-4F5B-AC3E-3FFEC6081C4B}"/>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359267895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B30098-BFFA-477E-B3D8-7AF0A60406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45C693-91CC-4EDF-9857-CF4D72ED57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C15AF2-EDE2-4F0E-9EDB-0025F7C08C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329FF2-7130-4BED-B2B2-9E8A91294405}" type="datetimeFigureOut">
              <a:rPr lang="en-US" smtClean="0"/>
              <a:t>7/26/2019</a:t>
            </a:fld>
            <a:endParaRPr lang="en-US"/>
          </a:p>
        </p:txBody>
      </p:sp>
      <p:sp>
        <p:nvSpPr>
          <p:cNvPr id="5" name="Footer Placeholder 4">
            <a:extLst>
              <a:ext uri="{FF2B5EF4-FFF2-40B4-BE49-F238E27FC236}">
                <a16:creationId xmlns:a16="http://schemas.microsoft.com/office/drawing/2014/main" id="{4D99580C-1DD1-44A3-9713-4C275A08B7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17A658-E6A9-46D2-957E-724A05B7DF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15CEB0-C250-4CA4-828C-EDD8FCD71729}" type="slidenum">
              <a:rPr lang="en-US" smtClean="0"/>
              <a:t>‹#›</a:t>
            </a:fld>
            <a:endParaRPr lang="en-US"/>
          </a:p>
        </p:txBody>
      </p:sp>
    </p:spTree>
    <p:extLst>
      <p:ext uri="{BB962C8B-B14F-4D97-AF65-F5344CB8AC3E}">
        <p14:creationId xmlns:p14="http://schemas.microsoft.com/office/powerpoint/2010/main" val="2235739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4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transtats.bts.gov/Tables.asp?DB_ID=120&amp;DB_Name=Airline%20On-Time%20Performance%20Data&amp;DB_Short_Name=On-Tim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40.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2.xml"/><Relationship Id="rId7" Type="http://schemas.openxmlformats.org/officeDocument/2006/relationships/hyperlink" Target="https://flightaware.com/miserymap/" TargetMode="External"/><Relationship Id="rId2" Type="http://schemas.openxmlformats.org/officeDocument/2006/relationships/hyperlink" Target="https://www.iata.org/pressroom/pr/Pages/2018-10-24-02.aspx" TargetMode="External"/><Relationship Id="rId1" Type="http://schemas.openxmlformats.org/officeDocument/2006/relationships/slideLayout" Target="../slideLayouts/slideLayout2.xml"/><Relationship Id="rId6" Type="http://schemas.openxmlformats.org/officeDocument/2006/relationships/hyperlink" Target="https://www.telegraph.co.uk/travel/travelnews/7546209/Holidaymakers-waste-16-days-waiting-in-airports-over-lifetime.html%20%5b3" TargetMode="External"/><Relationship Id="rId5" Type="http://schemas.openxmlformats.org/officeDocument/2006/relationships/slide" Target="slide4.xml"/><Relationship Id="rId4" Type="http://schemas.openxmlformats.org/officeDocument/2006/relationships/hyperlink" Target="http://airlines.org/data/annual-u-s-impact-of-flight-delays-nextor-report/" TargetMode="External"/><Relationship Id="rId9" Type="http://schemas.openxmlformats.org/officeDocument/2006/relationships/hyperlink" Target="https://www.transtats.bts.gov/Tables.asp?DB_ID=120&amp;DB_Name=Airline%20On-Time%20Performance%20Data&amp;DB_Short_Name=On-Tim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4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5013A0C-79A7-4B59-8918-7C8A45D47C60}"/>
              </a:ext>
            </a:extLst>
          </p:cNvPr>
          <p:cNvSpPr>
            <a:spLocks noGrp="1"/>
          </p:cNvSpPr>
          <p:nvPr>
            <p:ph type="ctrTitle"/>
          </p:nvPr>
        </p:nvSpPr>
        <p:spPr>
          <a:xfrm>
            <a:off x="838199" y="4525347"/>
            <a:ext cx="6801321" cy="1737360"/>
          </a:xfrm>
        </p:spPr>
        <p:txBody>
          <a:bodyPr anchor="ctr">
            <a:normAutofit/>
          </a:bodyPr>
          <a:lstStyle/>
          <a:p>
            <a:pPr algn="r"/>
            <a:r>
              <a:rPr lang="en-US" sz="3800"/>
              <a:t>Airlines and Airports</a:t>
            </a:r>
            <a:br>
              <a:rPr lang="en-US" sz="3800"/>
            </a:br>
            <a:r>
              <a:rPr lang="en-US" sz="3800"/>
              <a:t>Punctuality Performance Analysis</a:t>
            </a:r>
          </a:p>
        </p:txBody>
      </p:sp>
      <p:sp>
        <p:nvSpPr>
          <p:cNvPr id="3" name="Subtitle 2">
            <a:extLst>
              <a:ext uri="{FF2B5EF4-FFF2-40B4-BE49-F238E27FC236}">
                <a16:creationId xmlns:a16="http://schemas.microsoft.com/office/drawing/2014/main" id="{18148D5C-5411-4197-A027-5982BFAE89F0}"/>
              </a:ext>
            </a:extLst>
          </p:cNvPr>
          <p:cNvSpPr>
            <a:spLocks noGrp="1"/>
          </p:cNvSpPr>
          <p:nvPr>
            <p:ph type="subTitle" idx="1"/>
          </p:nvPr>
        </p:nvSpPr>
        <p:spPr>
          <a:xfrm>
            <a:off x="7961258" y="4525347"/>
            <a:ext cx="3258675" cy="1737360"/>
          </a:xfrm>
        </p:spPr>
        <p:txBody>
          <a:bodyPr anchor="ctr">
            <a:normAutofit/>
          </a:bodyPr>
          <a:lstStyle/>
          <a:p>
            <a:pPr algn="l"/>
            <a:r>
              <a:rPr lang="en-US"/>
              <a:t>By</a:t>
            </a:r>
          </a:p>
          <a:p>
            <a:pPr algn="l"/>
            <a:r>
              <a:rPr lang="en-US"/>
              <a:t>Parag Siddamsettiwar</a:t>
            </a:r>
          </a:p>
          <a:p>
            <a:pPr algn="l"/>
            <a:r>
              <a:rPr lang="en-US"/>
              <a:t>Abhishek Upadhayay</a:t>
            </a:r>
          </a:p>
        </p:txBody>
      </p:sp>
      <p:sp>
        <p:nvSpPr>
          <p:cNvPr id="10" name="Oval 9">
            <a:extLst>
              <a:ext uri="{FF2B5EF4-FFF2-40B4-BE49-F238E27FC236}">
                <a16:creationId xmlns:a16="http://schemas.microsoft.com/office/drawing/2014/main" id="{6437D937-A7F1-4011-92B4-328E5BE1B16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82D8055-340D-4115-8E21-33A83ADE1010}"/>
              </a:ext>
            </a:extLst>
          </p:cNvPr>
          <p:cNvPicPr>
            <a:picLocks noChangeAspect="1"/>
          </p:cNvPicPr>
          <p:nvPr/>
        </p:nvPicPr>
        <p:blipFill>
          <a:blip r:embed="rId2"/>
          <a:stretch>
            <a:fillRect/>
          </a:stretch>
        </p:blipFill>
        <p:spPr>
          <a:xfrm>
            <a:off x="8319863" y="379487"/>
            <a:ext cx="3479807" cy="2361484"/>
          </a:xfrm>
          <a:prstGeom prst="rect">
            <a:avLst/>
          </a:prstGeom>
        </p:spPr>
      </p:pic>
    </p:spTree>
    <p:extLst>
      <p:ext uri="{BB962C8B-B14F-4D97-AF65-F5344CB8AC3E}">
        <p14:creationId xmlns:p14="http://schemas.microsoft.com/office/powerpoint/2010/main" val="359218862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B24C3-E289-489C-9A25-15122DE49C3B}"/>
              </a:ext>
            </a:extLst>
          </p:cNvPr>
          <p:cNvSpPr>
            <a:spLocks noGrp="1"/>
          </p:cNvSpPr>
          <p:nvPr>
            <p:ph type="title"/>
          </p:nvPr>
        </p:nvSpPr>
        <p:spPr>
          <a:xfrm>
            <a:off x="838200" y="365125"/>
            <a:ext cx="10515600" cy="1325563"/>
          </a:xfrm>
        </p:spPr>
        <p:txBody>
          <a:bodyPr>
            <a:normAutofit/>
          </a:bodyPr>
          <a:lstStyle/>
          <a:p>
            <a:r>
              <a:rPr lang="en-US" sz="1800" dirty="0">
                <a:latin typeface="+mn-lt"/>
                <a:ea typeface="+mn-ea"/>
                <a:cs typeface="+mn-cs"/>
              </a:rPr>
              <a:t>Flight aware flight delay visualization, </a:t>
            </a:r>
            <a:r>
              <a:rPr lang="en-US" sz="1800" dirty="0" err="1">
                <a:latin typeface="+mn-lt"/>
                <a:ea typeface="+mn-ea"/>
                <a:cs typeface="+mn-cs"/>
              </a:rPr>
              <a:t>MiseryMap</a:t>
            </a:r>
            <a:r>
              <a:rPr lang="en-US" sz="1800" dirty="0">
                <a:latin typeface="+mn-lt"/>
                <a:ea typeface="+mn-ea"/>
                <a:cs typeface="+mn-cs"/>
              </a:rPr>
              <a:t> 2019. </a:t>
            </a:r>
            <a:r>
              <a:rPr lang="en-US" sz="1400" dirty="0">
                <a:latin typeface="+mn-lt"/>
                <a:ea typeface="+mn-ea"/>
                <a:cs typeface="+mn-cs"/>
                <a:hlinkClick r:id="rId2" action="ppaction://hlinksldjump"/>
              </a:rPr>
              <a:t>[4]</a:t>
            </a:r>
            <a:r>
              <a:rPr lang="en-US" sz="1400" dirty="0">
                <a:latin typeface="+mn-lt"/>
                <a:ea typeface="+mn-ea"/>
                <a:cs typeface="+mn-cs"/>
              </a:rPr>
              <a:t/>
            </a:r>
            <a:br>
              <a:rPr lang="en-US" sz="1400" dirty="0">
                <a:latin typeface="+mn-lt"/>
                <a:ea typeface="+mn-ea"/>
                <a:cs typeface="+mn-cs"/>
              </a:rPr>
            </a:br>
            <a:r>
              <a:rPr lang="en-US" sz="1400" dirty="0">
                <a:latin typeface="+mn-lt"/>
                <a:ea typeface="+mn-ea"/>
                <a:cs typeface="+mn-cs"/>
              </a:rPr>
              <a:t/>
            </a:r>
            <a:br>
              <a:rPr lang="en-US" sz="1400" dirty="0">
                <a:latin typeface="+mn-lt"/>
                <a:ea typeface="+mn-ea"/>
                <a:cs typeface="+mn-cs"/>
              </a:rPr>
            </a:br>
            <a:r>
              <a:rPr lang="en-US" sz="1400" dirty="0">
                <a:latin typeface="+mn-lt"/>
                <a:ea typeface="+mn-ea"/>
                <a:cs typeface="+mn-cs"/>
              </a:rPr>
              <a:t>This visualization shows some big Airports only, no data available for Airlines and no option to choose other airports e.g. Indianapolis , Cincinnati etc. More importantly , this is based on current data (last few hours) and not an analysis on a historical dataset.</a:t>
            </a:r>
          </a:p>
        </p:txBody>
      </p:sp>
      <p:pic>
        <p:nvPicPr>
          <p:cNvPr id="4" name="Content Placeholder 3">
            <a:extLst>
              <a:ext uri="{FF2B5EF4-FFF2-40B4-BE49-F238E27FC236}">
                <a16:creationId xmlns:a16="http://schemas.microsoft.com/office/drawing/2014/main" id="{99E3FED9-29C0-47AD-ACE9-3586419B9F9E}"/>
              </a:ext>
            </a:extLst>
          </p:cNvPr>
          <p:cNvPicPr>
            <a:picLocks noGrp="1" noChangeAspect="1"/>
          </p:cNvPicPr>
          <p:nvPr>
            <p:ph idx="1"/>
          </p:nvPr>
        </p:nvPicPr>
        <p:blipFill>
          <a:blip r:embed="rId3"/>
          <a:stretch>
            <a:fillRect/>
          </a:stretch>
        </p:blipFill>
        <p:spPr>
          <a:xfrm>
            <a:off x="1343815" y="1825625"/>
            <a:ext cx="9504370" cy="4351338"/>
          </a:xfrm>
          <a:prstGeom prst="rect">
            <a:avLst/>
          </a:prstGeom>
        </p:spPr>
      </p:pic>
    </p:spTree>
    <p:extLst>
      <p:ext uri="{BB962C8B-B14F-4D97-AF65-F5344CB8AC3E}">
        <p14:creationId xmlns:p14="http://schemas.microsoft.com/office/powerpoint/2010/main" val="145211458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B5B2-209D-4456-A885-962665935209}"/>
              </a:ext>
            </a:extLst>
          </p:cNvPr>
          <p:cNvSpPr>
            <a:spLocks noGrp="1"/>
          </p:cNvSpPr>
          <p:nvPr>
            <p:ph type="title"/>
          </p:nvPr>
        </p:nvSpPr>
        <p:spPr/>
        <p:txBody>
          <a:bodyPr>
            <a:normAutofit/>
          </a:bodyPr>
          <a:lstStyle/>
          <a:p>
            <a:r>
              <a:rPr lang="en-US" sz="1800" dirty="0">
                <a:solidFill>
                  <a:prstClr val="black"/>
                </a:solidFill>
                <a:latin typeface="Calibri" panose="020F0502020204030204"/>
              </a:rPr>
              <a:t>Flight Delay Information - Air Traffic Control System Command Center, 2019. </a:t>
            </a:r>
            <a:r>
              <a:rPr lang="en-US" sz="1400" dirty="0">
                <a:solidFill>
                  <a:prstClr val="black"/>
                </a:solidFill>
                <a:latin typeface="Calibri" panose="020F0502020204030204"/>
                <a:hlinkClick r:id="rId2" action="ppaction://hlinksldjump"/>
              </a:rPr>
              <a:t>[5]</a:t>
            </a:r>
            <a:r>
              <a:rPr lang="en-US" sz="1400" dirty="0">
                <a:solidFill>
                  <a:prstClr val="black"/>
                </a:solidFill>
                <a:latin typeface="Calibri" panose="020F0502020204030204"/>
              </a:rPr>
              <a:t/>
            </a:r>
            <a:br>
              <a:rPr lang="en-US" sz="1400" dirty="0">
                <a:solidFill>
                  <a:prstClr val="black"/>
                </a:solidFill>
                <a:latin typeface="Calibri" panose="020F0502020204030204"/>
              </a:rPr>
            </a:br>
            <a:r>
              <a:rPr lang="en-US" sz="1400" dirty="0">
                <a:solidFill>
                  <a:prstClr val="black"/>
                </a:solidFill>
                <a:latin typeface="Calibri" panose="020F0502020204030204"/>
              </a:rPr>
              <a:t/>
            </a:r>
            <a:br>
              <a:rPr lang="en-US" sz="1400" dirty="0">
                <a:solidFill>
                  <a:prstClr val="black"/>
                </a:solidFill>
                <a:latin typeface="Calibri" panose="020F0502020204030204"/>
              </a:rPr>
            </a:br>
            <a:r>
              <a:rPr lang="en-US" sz="1400" dirty="0">
                <a:solidFill>
                  <a:prstClr val="black"/>
                </a:solidFill>
                <a:latin typeface="Calibri" panose="020F0502020204030204"/>
              </a:rPr>
              <a:t>This visualization also shows airports and its also based on current data (last few hours) and not an analysis on a historical dataset.</a:t>
            </a:r>
            <a:br>
              <a:rPr lang="en-US" sz="1400" dirty="0">
                <a:solidFill>
                  <a:prstClr val="black"/>
                </a:solidFill>
                <a:latin typeface="Calibri" panose="020F0502020204030204"/>
              </a:rPr>
            </a:br>
            <a:r>
              <a:rPr lang="en-US" sz="1400" dirty="0">
                <a:solidFill>
                  <a:prstClr val="black"/>
                </a:solidFill>
                <a:latin typeface="Calibri" panose="020F0502020204030204"/>
              </a:rPr>
              <a:t>Its interactive and lets user select airport or flights and provides current situation for that.</a:t>
            </a:r>
            <a:endParaRPr lang="en-US" dirty="0"/>
          </a:p>
        </p:txBody>
      </p:sp>
      <p:pic>
        <p:nvPicPr>
          <p:cNvPr id="4" name="Content Placeholder 3">
            <a:extLst>
              <a:ext uri="{FF2B5EF4-FFF2-40B4-BE49-F238E27FC236}">
                <a16:creationId xmlns:a16="http://schemas.microsoft.com/office/drawing/2014/main" id="{036937CB-D5DD-42C2-932E-64D7067BC828}"/>
              </a:ext>
            </a:extLst>
          </p:cNvPr>
          <p:cNvPicPr>
            <a:picLocks noGrp="1" noChangeAspect="1"/>
          </p:cNvPicPr>
          <p:nvPr>
            <p:ph idx="1"/>
          </p:nvPr>
        </p:nvPicPr>
        <p:blipFill>
          <a:blip r:embed="rId3"/>
          <a:stretch>
            <a:fillRect/>
          </a:stretch>
        </p:blipFill>
        <p:spPr>
          <a:xfrm>
            <a:off x="1199252" y="1868654"/>
            <a:ext cx="5252838" cy="4351338"/>
          </a:xfrm>
          <a:prstGeom prst="rect">
            <a:avLst/>
          </a:prstGeom>
        </p:spPr>
      </p:pic>
    </p:spTree>
    <p:extLst>
      <p:ext uri="{BB962C8B-B14F-4D97-AF65-F5344CB8AC3E}">
        <p14:creationId xmlns:p14="http://schemas.microsoft.com/office/powerpoint/2010/main" val="364741386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B5B2-209D-4456-A885-962665935209}"/>
              </a:ext>
            </a:extLst>
          </p:cNvPr>
          <p:cNvSpPr>
            <a:spLocks noGrp="1"/>
          </p:cNvSpPr>
          <p:nvPr>
            <p:ph type="title"/>
          </p:nvPr>
        </p:nvSpPr>
        <p:spPr/>
        <p:txBody>
          <a:bodyPr>
            <a:normAutofit/>
          </a:bodyPr>
          <a:lstStyle/>
          <a:p>
            <a:r>
              <a:rPr lang="en-US" sz="1800" dirty="0">
                <a:solidFill>
                  <a:prstClr val="black"/>
                </a:solidFill>
                <a:latin typeface="Calibri" panose="020F0502020204030204"/>
              </a:rPr>
              <a:t>Flight Delay Information - Air Traffic Control System Command Center, 2019. </a:t>
            </a:r>
            <a:r>
              <a:rPr lang="en-US" sz="1400" dirty="0">
                <a:solidFill>
                  <a:prstClr val="black"/>
                </a:solidFill>
                <a:latin typeface="Calibri" panose="020F0502020204030204"/>
                <a:hlinkClick r:id="rId2" action="ppaction://hlinksldjump"/>
              </a:rPr>
              <a:t>[5]</a:t>
            </a:r>
            <a:r>
              <a:rPr lang="en-US" sz="1400" dirty="0">
                <a:solidFill>
                  <a:prstClr val="black"/>
                </a:solidFill>
                <a:latin typeface="Calibri" panose="020F0502020204030204"/>
              </a:rPr>
              <a:t/>
            </a:r>
            <a:br>
              <a:rPr lang="en-US" sz="1400" dirty="0">
                <a:solidFill>
                  <a:prstClr val="black"/>
                </a:solidFill>
                <a:latin typeface="Calibri" panose="020F0502020204030204"/>
              </a:rPr>
            </a:br>
            <a:r>
              <a:rPr lang="en-US" sz="1400" dirty="0">
                <a:solidFill>
                  <a:prstClr val="black"/>
                </a:solidFill>
                <a:latin typeface="Calibri" panose="020F0502020204030204"/>
              </a:rPr>
              <a:t/>
            </a:r>
            <a:br>
              <a:rPr lang="en-US" sz="1400" dirty="0">
                <a:solidFill>
                  <a:prstClr val="black"/>
                </a:solidFill>
                <a:latin typeface="Calibri" panose="020F0502020204030204"/>
              </a:rPr>
            </a:br>
            <a:r>
              <a:rPr lang="en-US" sz="1400" dirty="0">
                <a:solidFill>
                  <a:prstClr val="black"/>
                </a:solidFill>
                <a:latin typeface="Calibri" panose="020F0502020204030204"/>
              </a:rPr>
              <a:t>This visualization also shows airports and its also based on current data (last few hours) and not an analysis on a historical dataset.</a:t>
            </a:r>
            <a:br>
              <a:rPr lang="en-US" sz="1400" dirty="0">
                <a:solidFill>
                  <a:prstClr val="black"/>
                </a:solidFill>
                <a:latin typeface="Calibri" panose="020F0502020204030204"/>
              </a:rPr>
            </a:br>
            <a:r>
              <a:rPr lang="en-US" sz="1400" dirty="0">
                <a:solidFill>
                  <a:prstClr val="black"/>
                </a:solidFill>
                <a:latin typeface="Calibri" panose="020F0502020204030204"/>
              </a:rPr>
              <a:t>Its interactive and lets user select airport or flights and provides current situation for that.</a:t>
            </a:r>
            <a:endParaRPr lang="en-US" dirty="0"/>
          </a:p>
        </p:txBody>
      </p:sp>
      <p:pic>
        <p:nvPicPr>
          <p:cNvPr id="4" name="Content Placeholder 3">
            <a:extLst>
              <a:ext uri="{FF2B5EF4-FFF2-40B4-BE49-F238E27FC236}">
                <a16:creationId xmlns:a16="http://schemas.microsoft.com/office/drawing/2014/main" id="{036937CB-D5DD-42C2-932E-64D7067BC828}"/>
              </a:ext>
            </a:extLst>
          </p:cNvPr>
          <p:cNvPicPr>
            <a:picLocks noGrp="1" noChangeAspect="1"/>
          </p:cNvPicPr>
          <p:nvPr>
            <p:ph idx="1"/>
          </p:nvPr>
        </p:nvPicPr>
        <p:blipFill>
          <a:blip r:embed="rId3"/>
          <a:stretch>
            <a:fillRect/>
          </a:stretch>
        </p:blipFill>
        <p:spPr>
          <a:xfrm>
            <a:off x="1199252" y="1868654"/>
            <a:ext cx="5252838" cy="4351338"/>
          </a:xfrm>
          <a:prstGeom prst="rect">
            <a:avLst/>
          </a:prstGeom>
        </p:spPr>
      </p:pic>
    </p:spTree>
    <p:extLst>
      <p:ext uri="{BB962C8B-B14F-4D97-AF65-F5344CB8AC3E}">
        <p14:creationId xmlns:p14="http://schemas.microsoft.com/office/powerpoint/2010/main" val="14334827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BCF7D8-67F7-494E-AF54-F7B7B5D9F50F}"/>
              </a:ext>
            </a:extLst>
          </p:cNvPr>
          <p:cNvSpPr>
            <a:spLocks noGrp="1"/>
          </p:cNvSpPr>
          <p:nvPr>
            <p:ph type="title"/>
          </p:nvPr>
        </p:nvSpPr>
        <p:spPr>
          <a:xfrm>
            <a:off x="838200" y="365125"/>
            <a:ext cx="10515600" cy="1325563"/>
          </a:xfrm>
        </p:spPr>
        <p:txBody>
          <a:bodyPr>
            <a:normAutofit/>
          </a:bodyPr>
          <a:lstStyle/>
          <a:p>
            <a:r>
              <a:rPr lang="en-US" dirty="0"/>
              <a:t>Are these visualizations enough?</a:t>
            </a:r>
          </a:p>
        </p:txBody>
      </p:sp>
      <p:graphicFrame>
        <p:nvGraphicFramePr>
          <p:cNvPr id="6" name="Content Placeholder 3">
            <a:extLst>
              <a:ext uri="{FF2B5EF4-FFF2-40B4-BE49-F238E27FC236}">
                <a16:creationId xmlns:a16="http://schemas.microsoft.com/office/drawing/2014/main" id="{8B6900F2-BD3E-4C17-9E45-38E1D0958D7D}"/>
              </a:ext>
            </a:extLst>
          </p:cNvPr>
          <p:cNvGraphicFramePr>
            <a:graphicFrameLocks noGrp="1"/>
          </p:cNvGraphicFramePr>
          <p:nvPr>
            <p:ph idx="1"/>
            <p:extLst>
              <p:ext uri="{D42A27DB-BD31-4B8C-83A1-F6EECF244321}">
                <p14:modId xmlns:p14="http://schemas.microsoft.com/office/powerpoint/2010/main" val="35316795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00546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9D043-BB24-4054-9A3D-590DC478D9B8}"/>
              </a:ext>
            </a:extLst>
          </p:cNvPr>
          <p:cNvSpPr>
            <a:spLocks noGrp="1"/>
          </p:cNvSpPr>
          <p:nvPr>
            <p:ph type="title"/>
          </p:nvPr>
        </p:nvSpPr>
        <p:spPr>
          <a:xfrm>
            <a:off x="838200" y="365125"/>
            <a:ext cx="10515600" cy="1325563"/>
          </a:xfrm>
        </p:spPr>
        <p:txBody>
          <a:bodyPr>
            <a:normAutofit/>
          </a:bodyPr>
          <a:lstStyle/>
          <a:p>
            <a:r>
              <a:rPr lang="en-US"/>
              <a:t>Objectives</a:t>
            </a:r>
            <a:endParaRPr lang="en-US" dirty="0"/>
          </a:p>
        </p:txBody>
      </p:sp>
      <p:graphicFrame>
        <p:nvGraphicFramePr>
          <p:cNvPr id="5" name="Content Placeholder 2">
            <a:extLst>
              <a:ext uri="{FF2B5EF4-FFF2-40B4-BE49-F238E27FC236}">
                <a16:creationId xmlns:a16="http://schemas.microsoft.com/office/drawing/2014/main" id="{A6360777-0A67-4893-8E79-8191CC8DDF9F}"/>
              </a:ext>
            </a:extLst>
          </p:cNvPr>
          <p:cNvGraphicFramePr>
            <a:graphicFrameLocks noGrp="1"/>
          </p:cNvGraphicFramePr>
          <p:nvPr>
            <p:ph idx="1"/>
            <p:extLst>
              <p:ext uri="{D42A27DB-BD31-4B8C-83A1-F6EECF244321}">
                <p14:modId xmlns:p14="http://schemas.microsoft.com/office/powerpoint/2010/main" val="41178126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54704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9D043-BB24-4054-9A3D-590DC478D9B8}"/>
              </a:ext>
            </a:extLst>
          </p:cNvPr>
          <p:cNvSpPr>
            <a:spLocks noGrp="1"/>
          </p:cNvSpPr>
          <p:nvPr>
            <p:ph type="title"/>
          </p:nvPr>
        </p:nvSpPr>
        <p:spPr>
          <a:xfrm>
            <a:off x="838200" y="365125"/>
            <a:ext cx="10515600" cy="1325563"/>
          </a:xfrm>
        </p:spPr>
        <p:txBody>
          <a:bodyPr>
            <a:normAutofit/>
          </a:bodyPr>
          <a:lstStyle/>
          <a:p>
            <a:r>
              <a:rPr lang="en-US"/>
              <a:t>Objectives</a:t>
            </a:r>
            <a:endParaRPr lang="en-US" dirty="0"/>
          </a:p>
        </p:txBody>
      </p:sp>
      <p:graphicFrame>
        <p:nvGraphicFramePr>
          <p:cNvPr id="5" name="Content Placeholder 2">
            <a:extLst>
              <a:ext uri="{FF2B5EF4-FFF2-40B4-BE49-F238E27FC236}">
                <a16:creationId xmlns:a16="http://schemas.microsoft.com/office/drawing/2014/main" id="{A6360777-0A67-4893-8E79-8191CC8DDF9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987339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p:txBody>
          <a:bodyPr/>
          <a:lstStyle/>
          <a:p>
            <a:r>
              <a:rPr lang="en-US" dirty="0" smtClean="0"/>
              <a:t>Dataset</a:t>
            </a:r>
            <a:endParaRPr lang="en-US" dirty="0"/>
          </a:p>
        </p:txBody>
      </p:sp>
      <p:pic>
        <p:nvPicPr>
          <p:cNvPr id="4" name="Picture 3"/>
          <p:cNvPicPr>
            <a:picLocks noChangeAspect="1"/>
          </p:cNvPicPr>
          <p:nvPr/>
        </p:nvPicPr>
        <p:blipFill>
          <a:blip r:embed="rId2"/>
          <a:stretch>
            <a:fillRect/>
          </a:stretch>
        </p:blipFill>
        <p:spPr>
          <a:xfrm>
            <a:off x="1939637" y="1272162"/>
            <a:ext cx="7676572" cy="4807602"/>
          </a:xfrm>
          <a:prstGeom prst="rect">
            <a:avLst/>
          </a:prstGeom>
        </p:spPr>
      </p:pic>
    </p:spTree>
    <p:extLst>
      <p:ext uri="{BB962C8B-B14F-4D97-AF65-F5344CB8AC3E}">
        <p14:creationId xmlns:p14="http://schemas.microsoft.com/office/powerpoint/2010/main" val="177968726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p:txBody>
          <a:bodyPr anchor="ctr"/>
          <a:lstStyle/>
          <a:p>
            <a:r>
              <a:rPr lang="en-US" dirty="0" smtClean="0"/>
              <a:t>Dataset</a:t>
            </a:r>
            <a:r>
              <a:rPr lang="en-US" sz="1400" dirty="0" smtClean="0">
                <a:hlinkClick r:id="rId2"/>
              </a:rPr>
              <a:t>[6]</a:t>
            </a:r>
            <a:endParaRPr lang="en-US" sz="1400" dirty="0"/>
          </a:p>
        </p:txBody>
      </p:sp>
      <p:pic>
        <p:nvPicPr>
          <p:cNvPr id="3" name="Picture 2"/>
          <p:cNvPicPr>
            <a:picLocks noChangeAspect="1"/>
          </p:cNvPicPr>
          <p:nvPr/>
        </p:nvPicPr>
        <p:blipFill>
          <a:blip r:embed="rId3"/>
          <a:stretch>
            <a:fillRect/>
          </a:stretch>
        </p:blipFill>
        <p:spPr>
          <a:xfrm>
            <a:off x="1819563" y="1352436"/>
            <a:ext cx="7564583" cy="4821177"/>
          </a:xfrm>
          <a:prstGeom prst="rect">
            <a:avLst/>
          </a:prstGeom>
        </p:spPr>
      </p:pic>
    </p:spTree>
    <p:extLst>
      <p:ext uri="{BB962C8B-B14F-4D97-AF65-F5344CB8AC3E}">
        <p14:creationId xmlns:p14="http://schemas.microsoft.com/office/powerpoint/2010/main" val="401232325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838200" y="365125"/>
            <a:ext cx="7964055" cy="918730"/>
          </a:xfrm>
        </p:spPr>
        <p:txBody>
          <a:bodyPr>
            <a:normAutofit fontScale="90000"/>
          </a:bodyPr>
          <a:lstStyle/>
          <a:p>
            <a:r>
              <a:rPr lang="en-US" dirty="0">
                <a:solidFill>
                  <a:srgbClr val="24292E"/>
                </a:solidFill>
                <a:latin typeface="Times New Roman" panose="02020603050405020304" pitchFamily="18" charset="0"/>
                <a:ea typeface="Times New Roman" panose="02020603050405020304" pitchFamily="18" charset="0"/>
                <a:cs typeface="Mangal" panose="02040503050203030202" pitchFamily="18" charset="0"/>
              </a:rPr>
              <a:t>Top 20 delayed flights</a:t>
            </a:r>
            <a:r>
              <a:rPr lang="en-US" sz="3600" dirty="0">
                <a:latin typeface="Calibri" panose="020F0502020204030204" pitchFamily="34" charset="0"/>
                <a:ea typeface="Calibri" panose="020F0502020204030204" pitchFamily="34" charset="0"/>
                <a:cs typeface="Mangal" panose="02040503050203030202" pitchFamily="18" charset="0"/>
              </a:rPr>
              <a:t/>
            </a:r>
            <a:br>
              <a:rPr lang="en-US" sz="3600" dirty="0">
                <a:latin typeface="Calibri" panose="020F0502020204030204" pitchFamily="34" charset="0"/>
                <a:ea typeface="Calibri" panose="020F0502020204030204" pitchFamily="34" charset="0"/>
                <a:cs typeface="Mangal" panose="02040503050203030202" pitchFamily="18" charset="0"/>
              </a:rPr>
            </a:b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450109" y="960582"/>
            <a:ext cx="7536873" cy="4507345"/>
          </a:xfrm>
          <a:prstGeom prst="rect">
            <a:avLst/>
          </a:prstGeom>
          <a:noFill/>
          <a:ln>
            <a:noFill/>
          </a:ln>
        </p:spPr>
      </p:pic>
      <p:sp>
        <p:nvSpPr>
          <p:cNvPr id="3" name="Rectangle 2"/>
          <p:cNvSpPr/>
          <p:nvPr/>
        </p:nvSpPr>
        <p:spPr>
          <a:xfrm>
            <a:off x="979055" y="5652502"/>
            <a:ext cx="10621818" cy="410882"/>
          </a:xfrm>
          <a:prstGeom prst="rect">
            <a:avLst/>
          </a:prstGeom>
        </p:spPr>
        <p:txBody>
          <a:bodyPr wrap="square">
            <a:spAutoFit/>
          </a:bodyPr>
          <a:lstStyle/>
          <a:p>
            <a:pPr>
              <a:lnSpc>
                <a:spcPct val="115000"/>
              </a:lnSpc>
              <a:spcBef>
                <a:spcPts val="300"/>
              </a:spcBef>
              <a:spcAft>
                <a:spcPts val="1000"/>
              </a:spcAft>
            </a:pPr>
            <a:r>
              <a:rPr lang="en-US" dirty="0">
                <a:latin typeface="Times New Roman" panose="02020603050405020304" pitchFamily="18" charset="0"/>
                <a:ea typeface="Calibri" panose="020F0502020204030204" pitchFamily="34" charset="0"/>
                <a:cs typeface="Mangal" panose="02040503050203030202" pitchFamily="18" charset="0"/>
              </a:rPr>
              <a:t>The most delayed flight was of American Airlines, which was more than 2000 minutes delayed, almost 1.5 days.</a:t>
            </a:r>
            <a:endParaRPr lang="en-US" dirty="0">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415486783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p:txBody>
          <a:bodyPr/>
          <a:lstStyle/>
          <a:p>
            <a:r>
              <a:rPr lang="en-US" dirty="0"/>
              <a:t>On time vs delayed ratio of flights per </a:t>
            </a:r>
            <a:r>
              <a:rPr lang="en-US" dirty="0" smtClean="0"/>
              <a:t>airline</a:t>
            </a:r>
            <a:endParaRPr lang="en-US"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468582" y="1579418"/>
            <a:ext cx="8275782" cy="3251200"/>
          </a:xfrm>
          <a:prstGeom prst="rect">
            <a:avLst/>
          </a:prstGeom>
          <a:noFill/>
          <a:ln>
            <a:noFill/>
          </a:ln>
        </p:spPr>
      </p:pic>
      <p:sp>
        <p:nvSpPr>
          <p:cNvPr id="4" name="TextBox 3"/>
          <p:cNvSpPr txBox="1"/>
          <p:nvPr/>
        </p:nvSpPr>
        <p:spPr>
          <a:xfrm>
            <a:off x="1002145" y="5190837"/>
            <a:ext cx="9832110" cy="646331"/>
          </a:xfrm>
          <a:prstGeom prst="rect">
            <a:avLst/>
          </a:prstGeom>
          <a:noFill/>
        </p:spPr>
        <p:txBody>
          <a:bodyPr wrap="square" rtlCol="0">
            <a:spAutoFit/>
          </a:bodyPr>
          <a:lstStyle/>
          <a:p>
            <a:r>
              <a:rPr lang="en-US" dirty="0" smtClean="0"/>
              <a:t>Southwest Airlines(WIN) had the highest number of flights in a month of January.</a:t>
            </a:r>
            <a:br>
              <a:rPr lang="en-US" dirty="0" smtClean="0"/>
            </a:br>
            <a:r>
              <a:rPr lang="en-US" dirty="0" smtClean="0"/>
              <a:t>All airlines had arrival delay.</a:t>
            </a:r>
            <a:endParaRPr lang="en-US" dirty="0"/>
          </a:p>
        </p:txBody>
      </p:sp>
    </p:spTree>
    <p:extLst>
      <p:ext uri="{BB962C8B-B14F-4D97-AF65-F5344CB8AC3E}">
        <p14:creationId xmlns:p14="http://schemas.microsoft.com/office/powerpoint/2010/main" val="188247899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A9BC1-1100-4B36-BCBE-8438C2A6F161}"/>
              </a:ext>
            </a:extLst>
          </p:cNvPr>
          <p:cNvSpPr>
            <a:spLocks noGrp="1"/>
          </p:cNvSpPr>
          <p:nvPr>
            <p:ph type="title"/>
          </p:nvPr>
        </p:nvSpPr>
        <p:spPr>
          <a:xfrm>
            <a:off x="838200" y="365125"/>
            <a:ext cx="10515600" cy="1325563"/>
          </a:xfrm>
        </p:spPr>
        <p:txBody>
          <a:bodyPr>
            <a:normAutofit/>
          </a:bodyPr>
          <a:lstStyle/>
          <a:p>
            <a:r>
              <a:rPr lang="en-US" dirty="0"/>
              <a:t>Why is this important?</a:t>
            </a:r>
          </a:p>
        </p:txBody>
      </p:sp>
      <p:graphicFrame>
        <p:nvGraphicFramePr>
          <p:cNvPr id="5" name="Content Placeholder 2">
            <a:extLst>
              <a:ext uri="{FF2B5EF4-FFF2-40B4-BE49-F238E27FC236}">
                <a16:creationId xmlns:a16="http://schemas.microsoft.com/office/drawing/2014/main" id="{CDFB4272-55E4-4607-B3EC-BB15280BEC33}"/>
              </a:ext>
            </a:extLst>
          </p:cNvPr>
          <p:cNvGraphicFramePr>
            <a:graphicFrameLocks noGrp="1"/>
          </p:cNvGraphicFramePr>
          <p:nvPr>
            <p:ph idx="1"/>
            <p:extLst>
              <p:ext uri="{D42A27DB-BD31-4B8C-83A1-F6EECF244321}">
                <p14:modId xmlns:p14="http://schemas.microsoft.com/office/powerpoint/2010/main" val="69915434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9176096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625763" y="281997"/>
            <a:ext cx="10515600" cy="1325563"/>
          </a:xfrm>
        </p:spPr>
        <p:txBody>
          <a:bodyPr/>
          <a:lstStyle/>
          <a:p>
            <a:r>
              <a:rPr lang="en-US" dirty="0"/>
              <a:t>Airline carrier delays </a:t>
            </a:r>
            <a:r>
              <a:rPr lang="en-US" dirty="0" smtClean="0"/>
              <a:t>proportion</a:t>
            </a:r>
            <a:endParaRPr lang="en-US"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662545" y="1191491"/>
            <a:ext cx="8654472" cy="4350327"/>
          </a:xfrm>
          <a:prstGeom prst="rect">
            <a:avLst/>
          </a:prstGeom>
          <a:noFill/>
          <a:ln>
            <a:noFill/>
          </a:ln>
        </p:spPr>
      </p:pic>
      <p:sp>
        <p:nvSpPr>
          <p:cNvPr id="4" name="TextBox 3"/>
          <p:cNvSpPr txBox="1"/>
          <p:nvPr/>
        </p:nvSpPr>
        <p:spPr>
          <a:xfrm>
            <a:off x="1459345" y="5855855"/>
            <a:ext cx="9596582" cy="646331"/>
          </a:xfrm>
          <a:prstGeom prst="rect">
            <a:avLst/>
          </a:prstGeom>
          <a:noFill/>
        </p:spPr>
        <p:txBody>
          <a:bodyPr wrap="square" rtlCol="0">
            <a:spAutoFit/>
          </a:bodyPr>
          <a:lstStyle/>
          <a:p>
            <a:r>
              <a:rPr lang="en-US" dirty="0"/>
              <a:t>Clearly the ones that looked like had more delays are actually better when compared with </a:t>
            </a:r>
            <a:r>
              <a:rPr lang="en-US" dirty="0" smtClean="0"/>
              <a:t>proportions e.g. </a:t>
            </a:r>
            <a:r>
              <a:rPr lang="en-US" dirty="0"/>
              <a:t>Southwest (WIN) and Delta(DL)</a:t>
            </a:r>
          </a:p>
        </p:txBody>
      </p:sp>
    </p:spTree>
    <p:extLst>
      <p:ext uri="{BB962C8B-B14F-4D97-AF65-F5344CB8AC3E}">
        <p14:creationId xmlns:p14="http://schemas.microsoft.com/office/powerpoint/2010/main" val="91859715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p:txBody>
          <a:bodyPr/>
          <a:lstStyle/>
          <a:p>
            <a:r>
              <a:rPr lang="en-US" dirty="0" smtClean="0"/>
              <a:t>Southwest delay distribution	</a:t>
            </a:r>
            <a:endParaRPr lang="en-US"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246909" y="1297279"/>
            <a:ext cx="9254836" cy="4512397"/>
          </a:xfrm>
          <a:prstGeom prst="rect">
            <a:avLst/>
          </a:prstGeom>
          <a:noFill/>
          <a:ln>
            <a:noFill/>
          </a:ln>
        </p:spPr>
      </p:pic>
      <p:sp>
        <p:nvSpPr>
          <p:cNvPr id="4" name="TextBox 3"/>
          <p:cNvSpPr txBox="1"/>
          <p:nvPr/>
        </p:nvSpPr>
        <p:spPr>
          <a:xfrm>
            <a:off x="1316181" y="5726545"/>
            <a:ext cx="9508837" cy="369332"/>
          </a:xfrm>
          <a:prstGeom prst="rect">
            <a:avLst/>
          </a:prstGeom>
          <a:noFill/>
        </p:spPr>
        <p:txBody>
          <a:bodyPr wrap="square" rtlCol="0">
            <a:spAutoFit/>
          </a:bodyPr>
          <a:lstStyle/>
          <a:p>
            <a:r>
              <a:rPr lang="en-US" dirty="0"/>
              <a:t>Looks like southwest is mostly </a:t>
            </a:r>
            <a:r>
              <a:rPr lang="en-US" dirty="0" smtClean="0"/>
              <a:t>arrives before </a:t>
            </a:r>
            <a:r>
              <a:rPr lang="en-US" dirty="0"/>
              <a:t>time or on time even during January's stormy winters</a:t>
            </a:r>
            <a:r>
              <a:rPr lang="en-US" dirty="0" smtClean="0"/>
              <a:t>.</a:t>
            </a:r>
            <a:endParaRPr lang="en-US" dirty="0"/>
          </a:p>
        </p:txBody>
      </p:sp>
    </p:spTree>
    <p:extLst>
      <p:ext uri="{BB962C8B-B14F-4D97-AF65-F5344CB8AC3E}">
        <p14:creationId xmlns:p14="http://schemas.microsoft.com/office/powerpoint/2010/main" val="292366109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p:txBody>
          <a:bodyPr/>
          <a:lstStyle/>
          <a:p>
            <a:r>
              <a:rPr lang="en-US" sz="3200" dirty="0" smtClean="0"/>
              <a:t>Comparing delay distribution of US Airways &amp; Republic Airways</a:t>
            </a:r>
            <a:endParaRPr lang="en-US" sz="3200"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681017" y="1403928"/>
            <a:ext cx="8820727" cy="4876800"/>
          </a:xfrm>
          <a:prstGeom prst="rect">
            <a:avLst/>
          </a:prstGeom>
          <a:noFill/>
          <a:ln>
            <a:noFill/>
          </a:ln>
        </p:spPr>
      </p:pic>
    </p:spTree>
    <p:extLst>
      <p:ext uri="{BB962C8B-B14F-4D97-AF65-F5344CB8AC3E}">
        <p14:creationId xmlns:p14="http://schemas.microsoft.com/office/powerpoint/2010/main" val="1130722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p:txBody>
          <a:bodyPr/>
          <a:lstStyle/>
          <a:p>
            <a:r>
              <a:rPr lang="en-US" dirty="0"/>
              <a:t>Flight delay reason heat </a:t>
            </a:r>
            <a:r>
              <a:rPr lang="en-US" dirty="0" smtClean="0"/>
              <a:t>map</a:t>
            </a:r>
            <a:endParaRPr lang="en-US" dirty="0"/>
          </a:p>
        </p:txBody>
      </p:sp>
      <p:pic>
        <p:nvPicPr>
          <p:cNvPr id="3" name="Picture 2"/>
          <p:cNvPicPr/>
          <p:nvPr/>
        </p:nvPicPr>
        <p:blipFill>
          <a:blip r:embed="rId2"/>
          <a:stretch>
            <a:fillRect/>
          </a:stretch>
        </p:blipFill>
        <p:spPr>
          <a:xfrm>
            <a:off x="718128" y="1588106"/>
            <a:ext cx="9783617" cy="3953712"/>
          </a:xfrm>
          <a:prstGeom prst="rect">
            <a:avLst/>
          </a:prstGeom>
        </p:spPr>
      </p:pic>
    </p:spTree>
    <p:extLst>
      <p:ext uri="{BB962C8B-B14F-4D97-AF65-F5344CB8AC3E}">
        <p14:creationId xmlns:p14="http://schemas.microsoft.com/office/powerpoint/2010/main" val="351446049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736600" y="193964"/>
            <a:ext cx="10515600" cy="933306"/>
          </a:xfrm>
        </p:spPr>
        <p:txBody>
          <a:bodyPr/>
          <a:lstStyle/>
          <a:p>
            <a:r>
              <a:rPr lang="en-US" dirty="0"/>
              <a:t>Top 10 Busiest airports and their </a:t>
            </a:r>
            <a:r>
              <a:rPr lang="en-US" dirty="0" smtClean="0"/>
              <a:t>delays</a:t>
            </a:r>
            <a:endParaRPr lang="en-US"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052944" y="1127270"/>
            <a:ext cx="9180945" cy="4470400"/>
          </a:xfrm>
          <a:prstGeom prst="rect">
            <a:avLst/>
          </a:prstGeom>
          <a:noFill/>
          <a:ln>
            <a:noFill/>
          </a:ln>
        </p:spPr>
      </p:pic>
      <p:sp>
        <p:nvSpPr>
          <p:cNvPr id="4" name="TextBox 3"/>
          <p:cNvSpPr txBox="1"/>
          <p:nvPr/>
        </p:nvSpPr>
        <p:spPr>
          <a:xfrm>
            <a:off x="895927" y="5708073"/>
            <a:ext cx="10049164" cy="1200329"/>
          </a:xfrm>
          <a:prstGeom prst="rect">
            <a:avLst/>
          </a:prstGeom>
          <a:noFill/>
        </p:spPr>
        <p:txBody>
          <a:bodyPr wrap="square" rtlCol="0">
            <a:spAutoFit/>
          </a:bodyPr>
          <a:lstStyle/>
          <a:p>
            <a:r>
              <a:rPr lang="en-US" dirty="0" smtClean="0"/>
              <a:t>While </a:t>
            </a:r>
            <a:r>
              <a:rPr lang="en-US" dirty="0"/>
              <a:t>other airports delays are evenly distributed around </a:t>
            </a:r>
            <a:r>
              <a:rPr lang="en-US" dirty="0" smtClean="0"/>
              <a:t>0, we </a:t>
            </a:r>
            <a:r>
              <a:rPr lang="en-US" dirty="0"/>
              <a:t>can see clear dispersion in data at </a:t>
            </a:r>
            <a:r>
              <a:rPr lang="en-US" dirty="0" err="1"/>
              <a:t>Laguardia</a:t>
            </a:r>
            <a:r>
              <a:rPr lang="en-US" dirty="0"/>
              <a:t> NYC and </a:t>
            </a:r>
            <a:r>
              <a:rPr lang="en-US" dirty="0" err="1"/>
              <a:t>Ohare</a:t>
            </a:r>
            <a:r>
              <a:rPr lang="en-US" dirty="0"/>
              <a:t>' Chicago</a:t>
            </a:r>
            <a:r>
              <a:rPr lang="en-US" dirty="0" smtClean="0"/>
              <a:t>. </a:t>
            </a:r>
            <a:r>
              <a:rPr lang="en-US" dirty="0"/>
              <a:t>Based on 2018 data, we can say that try to avoid these two airports during January.</a:t>
            </a:r>
          </a:p>
          <a:p>
            <a:endParaRPr lang="en-US" dirty="0"/>
          </a:p>
        </p:txBody>
      </p:sp>
    </p:spTree>
    <p:extLst>
      <p:ext uri="{BB962C8B-B14F-4D97-AF65-F5344CB8AC3E}">
        <p14:creationId xmlns:p14="http://schemas.microsoft.com/office/powerpoint/2010/main" val="406521103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p:txBody>
          <a:bodyPr>
            <a:normAutofit/>
          </a:bodyPr>
          <a:lstStyle/>
          <a:p>
            <a:r>
              <a:rPr lang="en-US" sz="3600" dirty="0" smtClean="0"/>
              <a:t>Distribution of delays by carrier</a:t>
            </a:r>
            <a:endParaRPr lang="en-US" sz="3600"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916709" y="1446501"/>
            <a:ext cx="7396018" cy="2303463"/>
          </a:xfrm>
          <a:prstGeom prst="rect">
            <a:avLst/>
          </a:prstGeom>
          <a:noFill/>
          <a:ln>
            <a:noFill/>
          </a:ln>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916708" y="4034845"/>
            <a:ext cx="7474527" cy="2245880"/>
          </a:xfrm>
          <a:prstGeom prst="rect">
            <a:avLst/>
          </a:prstGeom>
          <a:noFill/>
          <a:ln>
            <a:noFill/>
          </a:ln>
        </p:spPr>
      </p:pic>
      <p:sp>
        <p:nvSpPr>
          <p:cNvPr id="5" name="TextBox 4"/>
          <p:cNvSpPr txBox="1"/>
          <p:nvPr/>
        </p:nvSpPr>
        <p:spPr>
          <a:xfrm>
            <a:off x="9025447" y="4943091"/>
            <a:ext cx="2222339" cy="923330"/>
          </a:xfrm>
          <a:prstGeom prst="rect">
            <a:avLst/>
          </a:prstGeom>
          <a:noFill/>
        </p:spPr>
        <p:txBody>
          <a:bodyPr wrap="square" rtlCol="0">
            <a:spAutoFit/>
          </a:bodyPr>
          <a:lstStyle/>
          <a:p>
            <a:r>
              <a:rPr lang="en-US" dirty="0" smtClean="0"/>
              <a:t>Subplots of airline carrier and delay by month</a:t>
            </a:r>
            <a:endParaRPr lang="en-US" dirty="0"/>
          </a:p>
        </p:txBody>
      </p:sp>
    </p:spTree>
    <p:extLst>
      <p:ext uri="{BB962C8B-B14F-4D97-AF65-F5344CB8AC3E}">
        <p14:creationId xmlns:p14="http://schemas.microsoft.com/office/powerpoint/2010/main" val="334360223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718127" y="286327"/>
            <a:ext cx="10515600" cy="535709"/>
          </a:xfrm>
        </p:spPr>
        <p:txBody>
          <a:bodyPr>
            <a:normAutofit/>
          </a:bodyPr>
          <a:lstStyle/>
          <a:p>
            <a:r>
              <a:rPr lang="en-US" sz="2400" dirty="0"/>
              <a:t>Comparing airline, arrival delay, distance and scheduled time using </a:t>
            </a:r>
            <a:r>
              <a:rPr lang="en-US" sz="2400" dirty="0" smtClean="0"/>
              <a:t>pair-plot</a:t>
            </a:r>
            <a:endParaRPr lang="en-US" sz="2400"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997527" y="822036"/>
            <a:ext cx="8737599" cy="5643419"/>
          </a:xfrm>
          <a:prstGeom prst="rect">
            <a:avLst/>
          </a:prstGeom>
          <a:noFill/>
          <a:ln>
            <a:noFill/>
          </a:ln>
        </p:spPr>
      </p:pic>
    </p:spTree>
    <p:extLst>
      <p:ext uri="{BB962C8B-B14F-4D97-AF65-F5344CB8AC3E}">
        <p14:creationId xmlns:p14="http://schemas.microsoft.com/office/powerpoint/2010/main" val="367381551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838200" y="365126"/>
            <a:ext cx="10515600" cy="835602"/>
          </a:xfrm>
        </p:spPr>
        <p:txBody>
          <a:bodyPr>
            <a:normAutofit/>
          </a:bodyPr>
          <a:lstStyle/>
          <a:p>
            <a:r>
              <a:rPr lang="en-US" dirty="0"/>
              <a:t>Choropleth </a:t>
            </a:r>
            <a:r>
              <a:rPr lang="en-US" dirty="0" smtClean="0"/>
              <a:t>for cancelled flights</a:t>
            </a:r>
            <a:endParaRPr lang="en-US" sz="3600"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369456" y="1052945"/>
            <a:ext cx="11212944" cy="5805055"/>
          </a:xfrm>
          <a:prstGeom prst="rect">
            <a:avLst/>
          </a:prstGeom>
          <a:noFill/>
          <a:ln>
            <a:noFill/>
          </a:ln>
        </p:spPr>
      </p:pic>
    </p:spTree>
    <p:extLst>
      <p:ext uri="{BB962C8B-B14F-4D97-AF65-F5344CB8AC3E}">
        <p14:creationId xmlns:p14="http://schemas.microsoft.com/office/powerpoint/2010/main" val="137829591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838200" y="365126"/>
            <a:ext cx="10515600" cy="835602"/>
          </a:xfrm>
        </p:spPr>
        <p:txBody>
          <a:bodyPr>
            <a:normAutofit/>
          </a:bodyPr>
          <a:lstStyle/>
          <a:p>
            <a:r>
              <a:rPr lang="en-US" dirty="0"/>
              <a:t>Choropleth </a:t>
            </a:r>
            <a:r>
              <a:rPr lang="en-US" dirty="0" smtClean="0"/>
              <a:t>for diverted flights</a:t>
            </a:r>
            <a:endParaRPr lang="en-US" sz="360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23273" y="1089891"/>
            <a:ext cx="11120581" cy="5597236"/>
          </a:xfrm>
          <a:prstGeom prst="rect">
            <a:avLst/>
          </a:prstGeom>
          <a:noFill/>
          <a:ln>
            <a:noFill/>
          </a:ln>
        </p:spPr>
      </p:pic>
    </p:spTree>
    <p:extLst>
      <p:ext uri="{BB962C8B-B14F-4D97-AF65-F5344CB8AC3E}">
        <p14:creationId xmlns:p14="http://schemas.microsoft.com/office/powerpoint/2010/main" val="322921815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838200" y="365126"/>
            <a:ext cx="10515600" cy="835602"/>
          </a:xfrm>
        </p:spPr>
        <p:txBody>
          <a:bodyPr>
            <a:normAutofit/>
          </a:bodyPr>
          <a:lstStyle/>
          <a:p>
            <a:r>
              <a:rPr lang="en-US" dirty="0"/>
              <a:t>Choropleth </a:t>
            </a:r>
            <a:r>
              <a:rPr lang="en-US" dirty="0" smtClean="0"/>
              <a:t>for delayed flights</a:t>
            </a:r>
            <a:endParaRPr lang="en-US" sz="360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581891" y="1126836"/>
            <a:ext cx="11028217" cy="5731164"/>
          </a:xfrm>
          <a:prstGeom prst="rect">
            <a:avLst/>
          </a:prstGeom>
          <a:noFill/>
          <a:ln>
            <a:noFill/>
          </a:ln>
        </p:spPr>
      </p:pic>
    </p:spTree>
    <p:extLst>
      <p:ext uri="{BB962C8B-B14F-4D97-AF65-F5344CB8AC3E}">
        <p14:creationId xmlns:p14="http://schemas.microsoft.com/office/powerpoint/2010/main" val="101272206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A9BC1-1100-4B36-BCBE-8438C2A6F161}"/>
              </a:ext>
            </a:extLst>
          </p:cNvPr>
          <p:cNvSpPr>
            <a:spLocks noGrp="1"/>
          </p:cNvSpPr>
          <p:nvPr>
            <p:ph type="title"/>
          </p:nvPr>
        </p:nvSpPr>
        <p:spPr>
          <a:xfrm>
            <a:off x="838200" y="365125"/>
            <a:ext cx="10515600" cy="1325563"/>
          </a:xfrm>
        </p:spPr>
        <p:txBody>
          <a:bodyPr>
            <a:normAutofit/>
          </a:bodyPr>
          <a:lstStyle/>
          <a:p>
            <a:r>
              <a:rPr lang="en-US" dirty="0"/>
              <a:t>Why is this important?</a:t>
            </a:r>
          </a:p>
        </p:txBody>
      </p:sp>
      <p:graphicFrame>
        <p:nvGraphicFramePr>
          <p:cNvPr id="5" name="Content Placeholder 2">
            <a:extLst>
              <a:ext uri="{FF2B5EF4-FFF2-40B4-BE49-F238E27FC236}">
                <a16:creationId xmlns:a16="http://schemas.microsoft.com/office/drawing/2014/main" id="{CDFB4272-55E4-4607-B3EC-BB15280BEC3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354060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838200" y="365125"/>
            <a:ext cx="10515600" cy="761711"/>
          </a:xfrm>
        </p:spPr>
        <p:txBody>
          <a:bodyPr>
            <a:normAutofit/>
          </a:bodyPr>
          <a:lstStyle/>
          <a:p>
            <a:r>
              <a:rPr lang="en-US" sz="2400" dirty="0"/>
              <a:t>Calculating cancellation, diversion rate and flight percentage for each airline </a:t>
            </a:r>
            <a:r>
              <a:rPr lang="en-US" sz="2400" dirty="0" smtClean="0"/>
              <a:t>carrier</a:t>
            </a:r>
            <a:endParaRPr lang="en-US" sz="2400" dirty="0"/>
          </a:p>
        </p:txBody>
      </p:sp>
      <p:pic>
        <p:nvPicPr>
          <p:cNvPr id="4" name="Picture 3"/>
          <p:cNvPicPr>
            <a:picLocks noChangeAspect="1"/>
          </p:cNvPicPr>
          <p:nvPr/>
        </p:nvPicPr>
        <p:blipFill>
          <a:blip r:embed="rId2"/>
          <a:stretch>
            <a:fillRect/>
          </a:stretch>
        </p:blipFill>
        <p:spPr>
          <a:xfrm>
            <a:off x="1200729" y="1126836"/>
            <a:ext cx="8675398" cy="4948377"/>
          </a:xfrm>
          <a:prstGeom prst="rect">
            <a:avLst/>
          </a:prstGeom>
        </p:spPr>
      </p:pic>
    </p:spTree>
    <p:extLst>
      <p:ext uri="{BB962C8B-B14F-4D97-AF65-F5344CB8AC3E}">
        <p14:creationId xmlns:p14="http://schemas.microsoft.com/office/powerpoint/2010/main" val="271431392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p:txBody>
          <a:bodyPr>
            <a:normAutofit/>
          </a:bodyPr>
          <a:lstStyle/>
          <a:p>
            <a:r>
              <a:rPr lang="en-US" sz="3600" dirty="0"/>
              <a:t>Taxi-in vs taxi-out in stacked bar chart for every </a:t>
            </a:r>
            <a:r>
              <a:rPr lang="en-US" sz="3600" dirty="0" smtClean="0"/>
              <a:t>airline</a:t>
            </a:r>
            <a:endParaRPr lang="en-US" sz="3600"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2198255" y="1607126"/>
            <a:ext cx="7666181" cy="3777673"/>
          </a:xfrm>
          <a:prstGeom prst="rect">
            <a:avLst/>
          </a:prstGeom>
          <a:noFill/>
          <a:ln>
            <a:noFill/>
          </a:ln>
        </p:spPr>
      </p:pic>
      <p:sp>
        <p:nvSpPr>
          <p:cNvPr id="4" name="TextBox 3"/>
          <p:cNvSpPr txBox="1"/>
          <p:nvPr/>
        </p:nvSpPr>
        <p:spPr>
          <a:xfrm>
            <a:off x="1169978" y="5512121"/>
            <a:ext cx="9722734" cy="646331"/>
          </a:xfrm>
          <a:prstGeom prst="rect">
            <a:avLst/>
          </a:prstGeom>
          <a:noFill/>
        </p:spPr>
        <p:txBody>
          <a:bodyPr wrap="square" rtlCol="0">
            <a:spAutoFit/>
          </a:bodyPr>
          <a:lstStyle/>
          <a:p>
            <a:r>
              <a:rPr lang="en-US" dirty="0"/>
              <a:t>It is clearly visible that US airways has largest taxi-in and taxi-out time amongst all the airlines. Hawaiian Airline flights spends least time on taxi-in and taxi-out</a:t>
            </a:r>
            <a:r>
              <a:rPr lang="en-US" dirty="0" smtClean="0"/>
              <a:t>.</a:t>
            </a:r>
            <a:endParaRPr lang="en-US" dirty="0"/>
          </a:p>
        </p:txBody>
      </p:sp>
    </p:spTree>
    <p:extLst>
      <p:ext uri="{BB962C8B-B14F-4D97-AF65-F5344CB8AC3E}">
        <p14:creationId xmlns:p14="http://schemas.microsoft.com/office/powerpoint/2010/main" val="68956754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p:txBody>
          <a:bodyPr>
            <a:normAutofit/>
          </a:bodyPr>
          <a:lstStyle/>
          <a:p>
            <a:r>
              <a:rPr lang="en-US" dirty="0"/>
              <a:t>Arrival vs departure delay for every </a:t>
            </a:r>
            <a:r>
              <a:rPr lang="en-US" dirty="0" smtClean="0"/>
              <a:t>airline</a:t>
            </a:r>
            <a:endParaRPr lang="en-US" sz="360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533236" y="1356577"/>
            <a:ext cx="8654474" cy="3731491"/>
          </a:xfrm>
          <a:prstGeom prst="rect">
            <a:avLst/>
          </a:prstGeom>
          <a:noFill/>
          <a:ln>
            <a:noFill/>
          </a:ln>
        </p:spPr>
      </p:pic>
      <p:sp>
        <p:nvSpPr>
          <p:cNvPr id="3" name="TextBox 2"/>
          <p:cNvSpPr txBox="1"/>
          <p:nvPr/>
        </p:nvSpPr>
        <p:spPr>
          <a:xfrm>
            <a:off x="1533236" y="5243331"/>
            <a:ext cx="8414795" cy="1200329"/>
          </a:xfrm>
          <a:prstGeom prst="rect">
            <a:avLst/>
          </a:prstGeom>
          <a:noFill/>
        </p:spPr>
        <p:txBody>
          <a:bodyPr wrap="square" rtlCol="0">
            <a:spAutoFit/>
          </a:bodyPr>
          <a:lstStyle/>
          <a:p>
            <a:r>
              <a:rPr lang="en-US" dirty="0"/>
              <a:t>Delta airlines almost has no arrival delay time whereas Alaska airlines has negative arrival delay. That means Alaska airlines always reaches prior to arrival time. Spirit airlines performs worst when it comes to these delays having the highest arrival delay.</a:t>
            </a:r>
          </a:p>
          <a:p>
            <a:endParaRPr lang="en-US" dirty="0"/>
          </a:p>
        </p:txBody>
      </p:sp>
    </p:spTree>
    <p:extLst>
      <p:ext uri="{BB962C8B-B14F-4D97-AF65-F5344CB8AC3E}">
        <p14:creationId xmlns:p14="http://schemas.microsoft.com/office/powerpoint/2010/main" val="91511607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865908" y="313251"/>
            <a:ext cx="10515600" cy="840943"/>
          </a:xfrm>
        </p:spPr>
        <p:txBody>
          <a:bodyPr>
            <a:normAutofit/>
          </a:bodyPr>
          <a:lstStyle/>
          <a:p>
            <a:r>
              <a:rPr lang="en-US" sz="4000" dirty="0"/>
              <a:t>Week by </a:t>
            </a:r>
            <a:r>
              <a:rPr lang="en-US" sz="4000" dirty="0" smtClean="0"/>
              <a:t>cancellation</a:t>
            </a:r>
            <a:endParaRPr lang="en-US" sz="4000"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302327" y="1293091"/>
            <a:ext cx="9642763" cy="5079999"/>
          </a:xfrm>
          <a:prstGeom prst="rect">
            <a:avLst/>
          </a:prstGeom>
          <a:noFill/>
          <a:ln>
            <a:noFill/>
          </a:ln>
        </p:spPr>
      </p:pic>
    </p:spTree>
    <p:extLst>
      <p:ext uri="{BB962C8B-B14F-4D97-AF65-F5344CB8AC3E}">
        <p14:creationId xmlns:p14="http://schemas.microsoft.com/office/powerpoint/2010/main" val="414661063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2419927" y="92364"/>
            <a:ext cx="6668539" cy="6765636"/>
          </a:xfrm>
          <a:prstGeom prst="rect">
            <a:avLst/>
          </a:prstGeom>
          <a:noFill/>
          <a:ln>
            <a:noFill/>
          </a:ln>
        </p:spPr>
      </p:pic>
    </p:spTree>
    <p:extLst>
      <p:ext uri="{BB962C8B-B14F-4D97-AF65-F5344CB8AC3E}">
        <p14:creationId xmlns:p14="http://schemas.microsoft.com/office/powerpoint/2010/main" val="275355251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2419927" y="92364"/>
            <a:ext cx="6668539" cy="6765636"/>
          </a:xfrm>
          <a:prstGeom prst="rect">
            <a:avLst/>
          </a:prstGeom>
          <a:noFill/>
          <a:ln>
            <a:noFill/>
          </a:ln>
        </p:spPr>
      </p:pic>
    </p:spTree>
    <p:extLst>
      <p:ext uri="{BB962C8B-B14F-4D97-AF65-F5344CB8AC3E}">
        <p14:creationId xmlns:p14="http://schemas.microsoft.com/office/powerpoint/2010/main" val="90623543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554C1-96E8-4A2A-B137-9F6884180044}"/>
              </a:ext>
            </a:extLst>
          </p:cNvPr>
          <p:cNvSpPr>
            <a:spLocks noGrp="1"/>
          </p:cNvSpPr>
          <p:nvPr>
            <p:ph type="title"/>
          </p:nvPr>
        </p:nvSpPr>
        <p:spPr/>
        <p:txBody>
          <a:bodyPr/>
          <a:lstStyle/>
          <a:p>
            <a:r>
              <a:rPr lang="en-US" dirty="0"/>
              <a:t>Insight</a:t>
            </a:r>
          </a:p>
        </p:txBody>
      </p:sp>
      <p:sp>
        <p:nvSpPr>
          <p:cNvPr id="3" name="Content Placeholder 2">
            <a:extLst>
              <a:ext uri="{FF2B5EF4-FFF2-40B4-BE49-F238E27FC236}">
                <a16:creationId xmlns:a16="http://schemas.microsoft.com/office/drawing/2014/main" id="{94747F63-187D-41B6-9326-E38CB280DBF7}"/>
              </a:ext>
            </a:extLst>
          </p:cNvPr>
          <p:cNvSpPr>
            <a:spLocks noGrp="1"/>
          </p:cNvSpPr>
          <p:nvPr>
            <p:ph idx="1"/>
          </p:nvPr>
        </p:nvSpPr>
        <p:spPr/>
        <p:txBody>
          <a:bodyPr>
            <a:normAutofit lnSpcReduction="10000"/>
          </a:bodyPr>
          <a:lstStyle/>
          <a:p>
            <a:r>
              <a:rPr lang="en-US" dirty="0"/>
              <a:t>The visualizations presented clearly shows the airports that need to be avoided for travel during that time period. E.g. Chicago in January</a:t>
            </a:r>
          </a:p>
          <a:p>
            <a:endParaRPr lang="en-US" dirty="0"/>
          </a:p>
          <a:p>
            <a:r>
              <a:rPr lang="en-US" dirty="0"/>
              <a:t>These clearly shows the airlines that are lagging in terms of punctuality and their respective reasons for delays. E.g. American airlines in January.</a:t>
            </a:r>
          </a:p>
          <a:p>
            <a:endParaRPr lang="en-US" dirty="0"/>
          </a:p>
          <a:p>
            <a:r>
              <a:rPr lang="en-US" dirty="0"/>
              <a:t>These visualizations were a deep dive on a limited data to prove our concept, we can change the time period for any period analysis in a future work.</a:t>
            </a:r>
          </a:p>
          <a:p>
            <a:endParaRPr lang="en-US" dirty="0"/>
          </a:p>
          <a:p>
            <a:endParaRPr lang="en-US" dirty="0"/>
          </a:p>
        </p:txBody>
      </p:sp>
    </p:spTree>
    <p:extLst>
      <p:ext uri="{BB962C8B-B14F-4D97-AF65-F5344CB8AC3E}">
        <p14:creationId xmlns:p14="http://schemas.microsoft.com/office/powerpoint/2010/main" val="203520284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554C1-96E8-4A2A-B137-9F6884180044}"/>
              </a:ext>
            </a:extLst>
          </p:cNvPr>
          <p:cNvSpPr>
            <a:spLocks noGrp="1"/>
          </p:cNvSpPr>
          <p:nvPr>
            <p:ph type="title"/>
          </p:nvPr>
        </p:nvSpPr>
        <p:spPr/>
        <p:txBody>
          <a:bodyPr/>
          <a:lstStyle/>
          <a:p>
            <a:r>
              <a:rPr lang="en-US" dirty="0"/>
              <a:t>Insight</a:t>
            </a:r>
          </a:p>
        </p:txBody>
      </p:sp>
      <p:sp>
        <p:nvSpPr>
          <p:cNvPr id="3" name="Content Placeholder 2">
            <a:extLst>
              <a:ext uri="{FF2B5EF4-FFF2-40B4-BE49-F238E27FC236}">
                <a16:creationId xmlns:a16="http://schemas.microsoft.com/office/drawing/2014/main" id="{94747F63-187D-41B6-9326-E38CB280DBF7}"/>
              </a:ext>
            </a:extLst>
          </p:cNvPr>
          <p:cNvSpPr>
            <a:spLocks noGrp="1"/>
          </p:cNvSpPr>
          <p:nvPr>
            <p:ph idx="1"/>
          </p:nvPr>
        </p:nvSpPr>
        <p:spPr/>
        <p:txBody>
          <a:bodyPr>
            <a:normAutofit lnSpcReduction="10000"/>
          </a:bodyPr>
          <a:lstStyle/>
          <a:p>
            <a:r>
              <a:rPr lang="en-US" dirty="0"/>
              <a:t>The visualizations presented clearly shows the airports that need to be avoided for travel during that time period. E.g. Chicago in January</a:t>
            </a:r>
          </a:p>
          <a:p>
            <a:endParaRPr lang="en-US" dirty="0"/>
          </a:p>
          <a:p>
            <a:r>
              <a:rPr lang="en-US" dirty="0"/>
              <a:t>These clearly shows the airlines that are lagging in terms of punctuality and their respective reasons for delays. E.g. American airlines in January.</a:t>
            </a:r>
          </a:p>
          <a:p>
            <a:endParaRPr lang="en-US" dirty="0"/>
          </a:p>
          <a:p>
            <a:r>
              <a:rPr lang="en-US" dirty="0"/>
              <a:t>These visualizations were a deep dive on a limited data to prove our concept, we can change the time period for any period analysis in a future work.</a:t>
            </a:r>
          </a:p>
          <a:p>
            <a:endParaRPr lang="en-US" dirty="0"/>
          </a:p>
          <a:p>
            <a:endParaRPr lang="en-US" dirty="0"/>
          </a:p>
        </p:txBody>
      </p:sp>
    </p:spTree>
    <p:extLst>
      <p:ext uri="{BB962C8B-B14F-4D97-AF65-F5344CB8AC3E}">
        <p14:creationId xmlns:p14="http://schemas.microsoft.com/office/powerpoint/2010/main" val="134864851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C9130-32FE-4473-8258-B7AD8A8C3522}"/>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4AFE224A-947E-49DD-8556-0AF61919895B}"/>
              </a:ext>
            </a:extLst>
          </p:cNvPr>
          <p:cNvSpPr>
            <a:spLocks noGrp="1"/>
          </p:cNvSpPr>
          <p:nvPr>
            <p:ph idx="1"/>
          </p:nvPr>
        </p:nvSpPr>
        <p:spPr/>
        <p:txBody>
          <a:bodyPr/>
          <a:lstStyle/>
          <a:p>
            <a:endParaRPr lang="en-US" dirty="0"/>
          </a:p>
          <a:p>
            <a:r>
              <a:rPr lang="en-US" dirty="0"/>
              <a:t>We want to make our visualizations more interactive, that will allow users to select airports or airlines and time periods to analyze.</a:t>
            </a:r>
          </a:p>
          <a:p>
            <a:endParaRPr lang="en-US" dirty="0"/>
          </a:p>
          <a:p>
            <a:r>
              <a:rPr lang="en-US" dirty="0"/>
              <a:t>A visualization where if you enter boarding and destination airports,  it will provide best airlines based on punctuality analysis. (requires algorithms)</a:t>
            </a:r>
          </a:p>
        </p:txBody>
      </p:sp>
    </p:spTree>
    <p:extLst>
      <p:ext uri="{BB962C8B-B14F-4D97-AF65-F5344CB8AC3E}">
        <p14:creationId xmlns:p14="http://schemas.microsoft.com/office/powerpoint/2010/main" val="18380947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C9130-32FE-4473-8258-B7AD8A8C3522}"/>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4AFE224A-947E-49DD-8556-0AF61919895B}"/>
              </a:ext>
            </a:extLst>
          </p:cNvPr>
          <p:cNvSpPr>
            <a:spLocks noGrp="1"/>
          </p:cNvSpPr>
          <p:nvPr>
            <p:ph idx="1"/>
          </p:nvPr>
        </p:nvSpPr>
        <p:spPr/>
        <p:txBody>
          <a:bodyPr/>
          <a:lstStyle/>
          <a:p>
            <a:endParaRPr lang="en-US" dirty="0"/>
          </a:p>
          <a:p>
            <a:r>
              <a:rPr lang="en-US" dirty="0"/>
              <a:t>We want to make our visualizations more interactive, that will allow users to select airports or airlines and time periods to analyze.</a:t>
            </a:r>
          </a:p>
          <a:p>
            <a:endParaRPr lang="en-US" dirty="0"/>
          </a:p>
          <a:p>
            <a:r>
              <a:rPr lang="en-US" dirty="0"/>
              <a:t>A visualization where if you enter boarding and destination airports,  it will provide best airlines based on punctuality analysis. (requires algorithms)</a:t>
            </a:r>
          </a:p>
        </p:txBody>
      </p:sp>
    </p:spTree>
    <p:extLst>
      <p:ext uri="{BB962C8B-B14F-4D97-AF65-F5344CB8AC3E}">
        <p14:creationId xmlns:p14="http://schemas.microsoft.com/office/powerpoint/2010/main" val="69806615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439B59-0EC3-46C8-9043-61220EA44262}"/>
              </a:ext>
            </a:extLst>
          </p:cNvPr>
          <p:cNvSpPr>
            <a:spLocks noGrp="1"/>
          </p:cNvSpPr>
          <p:nvPr>
            <p:ph idx="4294967295"/>
          </p:nvPr>
        </p:nvSpPr>
        <p:spPr>
          <a:xfrm>
            <a:off x="0" y="1825625"/>
            <a:ext cx="3797300" cy="4351338"/>
          </a:xfrm>
        </p:spPr>
        <p:txBody>
          <a:bodyPr>
            <a:normAutofit/>
          </a:bodyPr>
          <a:lstStyle/>
          <a:p>
            <a:r>
              <a:rPr lang="en-US" sz="2000" dirty="0"/>
              <a:t>In 2010, passengers lost as much as $16.7 billion due to schedule buffer, delayed flights, flight cancellations and missed connections. </a:t>
            </a:r>
            <a:r>
              <a:rPr lang="en-US" sz="2000" dirty="0">
                <a:hlinkClick r:id="rId2" action="ppaction://hlinksldjump"/>
              </a:rPr>
              <a:t>[2]</a:t>
            </a:r>
            <a:endParaRPr lang="en-US" sz="2000" dirty="0"/>
          </a:p>
          <a:p>
            <a:endParaRPr lang="en-US" sz="2000" dirty="0"/>
          </a:p>
          <a:p>
            <a:r>
              <a:rPr lang="en-US" sz="2000" dirty="0"/>
              <a:t>According to a research an average Briton wastes 16 days of their holiday time waiting for their flight to take off. </a:t>
            </a:r>
            <a:r>
              <a:rPr lang="en-US" sz="2000" dirty="0">
                <a:hlinkClick r:id="rId2" action="ppaction://hlinksldjump"/>
              </a:rPr>
              <a:t>[3]</a:t>
            </a:r>
            <a:r>
              <a:rPr lang="en-US" sz="2000" dirty="0"/>
              <a:t>	</a:t>
            </a:r>
          </a:p>
          <a:p>
            <a:endParaRPr lang="en-US" sz="2000" dirty="0"/>
          </a:p>
          <a:p>
            <a:endParaRPr lang="en-US" sz="2000" dirty="0"/>
          </a:p>
        </p:txBody>
      </p:sp>
      <p:pic>
        <p:nvPicPr>
          <p:cNvPr id="4" name="Picture 3">
            <a:extLst>
              <a:ext uri="{FF2B5EF4-FFF2-40B4-BE49-F238E27FC236}">
                <a16:creationId xmlns:a16="http://schemas.microsoft.com/office/drawing/2014/main" id="{CD88D15B-9788-4335-907C-EC8FFB6E8EB5}"/>
              </a:ext>
            </a:extLst>
          </p:cNvPr>
          <p:cNvPicPr>
            <a:picLocks noChangeAspect="1"/>
          </p:cNvPicPr>
          <p:nvPr/>
        </p:nvPicPr>
        <p:blipFill rotWithShape="1">
          <a:blip r:embed="rId3"/>
          <a:srcRect l="7728"/>
          <a:stretch/>
        </p:blipFill>
        <p:spPr>
          <a:xfrm>
            <a:off x="5120640" y="1904281"/>
            <a:ext cx="6233160" cy="4272681"/>
          </a:xfrm>
          <a:prstGeom prst="rect">
            <a:avLst/>
          </a:prstGeom>
        </p:spPr>
      </p:pic>
    </p:spTree>
    <p:extLst>
      <p:ext uri="{BB962C8B-B14F-4D97-AF65-F5344CB8AC3E}">
        <p14:creationId xmlns:p14="http://schemas.microsoft.com/office/powerpoint/2010/main" val="381485827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6CEB-8222-4660-B66A-DFA2212BCEAC}"/>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584EB1ED-BE34-414A-BBB6-1EB858E56703}"/>
              </a:ext>
            </a:extLst>
          </p:cNvPr>
          <p:cNvSpPr>
            <a:spLocks noGrp="1"/>
          </p:cNvSpPr>
          <p:nvPr>
            <p:ph idx="1"/>
          </p:nvPr>
        </p:nvSpPr>
        <p:spPr/>
        <p:txBody>
          <a:bodyPr/>
          <a:lstStyle/>
          <a:p>
            <a:r>
              <a:rPr lang="en-US" sz="1400" dirty="0"/>
              <a:t>IATA Forecast Predicts 8.2 billion Air Travelers in 2037 </a:t>
            </a:r>
            <a:r>
              <a:rPr lang="en-US" sz="1400" dirty="0">
                <a:hlinkClick r:id="rId2"/>
              </a:rPr>
              <a:t>https://www.iata.org/pressroom/pr/Pages/2018-10-24-02.aspx</a:t>
            </a:r>
            <a:r>
              <a:rPr lang="en-US" sz="1400" dirty="0"/>
              <a:t> </a:t>
            </a:r>
            <a:r>
              <a:rPr lang="en-US" sz="1400" dirty="0">
                <a:hlinkClick r:id="rId3" action="ppaction://hlinksldjump"/>
              </a:rPr>
              <a:t>[1]</a:t>
            </a:r>
            <a:endParaRPr lang="en-US" sz="1400" dirty="0"/>
          </a:p>
          <a:p>
            <a:r>
              <a:rPr lang="en-US" sz="1400" dirty="0"/>
              <a:t>Annual U.S. Impact of Flight Delays (NEXTOR report) </a:t>
            </a:r>
            <a:r>
              <a:rPr lang="en-US" sz="1400" dirty="0">
                <a:hlinkClick r:id="rId4"/>
              </a:rPr>
              <a:t>http://airlines.org/data/annual-u-s-impact-of-flight-delays-nextor-report/</a:t>
            </a:r>
            <a:r>
              <a:rPr lang="en-US" sz="1400" dirty="0"/>
              <a:t> </a:t>
            </a:r>
            <a:r>
              <a:rPr lang="en-US" sz="1400" dirty="0">
                <a:hlinkClick r:id="rId5" action="ppaction://hlinksldjump"/>
              </a:rPr>
              <a:t>[2]</a:t>
            </a:r>
            <a:endParaRPr lang="en-US" sz="1400" dirty="0"/>
          </a:p>
          <a:p>
            <a:r>
              <a:rPr lang="en-US" sz="1400" dirty="0"/>
              <a:t>Holidaymakers 'waste 16 days waiting in airports over lifetime </a:t>
            </a:r>
            <a:r>
              <a:rPr lang="en-US" sz="1400" dirty="0">
                <a:hlinkClick r:id="rId6"/>
              </a:rPr>
              <a:t>https://www.telegraph.co.uk/travel/travelnews/7546209/Holidaymakers-waste-16-days-waiting-in-airports-over-lifetime.html </a:t>
            </a:r>
            <a:r>
              <a:rPr lang="en-US" sz="1400" dirty="0">
                <a:hlinkClick r:id="rId5" action="ppaction://hlinksldjump"/>
              </a:rPr>
              <a:t>[3]</a:t>
            </a:r>
            <a:endParaRPr lang="en-US" sz="1400" dirty="0"/>
          </a:p>
          <a:p>
            <a:r>
              <a:rPr lang="en-US" sz="1400" dirty="0"/>
              <a:t>FlightAware </a:t>
            </a:r>
            <a:r>
              <a:rPr lang="en-US" sz="1400" dirty="0" err="1"/>
              <a:t>MiseryMap</a:t>
            </a:r>
            <a:r>
              <a:rPr lang="en-US" sz="1400" dirty="0"/>
              <a:t> </a:t>
            </a:r>
            <a:r>
              <a:rPr lang="en-US" sz="1400" dirty="0">
                <a:hlinkClick r:id="rId7"/>
              </a:rPr>
              <a:t>https://flightaware.com/miserymap/</a:t>
            </a:r>
            <a:r>
              <a:rPr lang="en-US" sz="1400" dirty="0"/>
              <a:t> </a:t>
            </a:r>
            <a:r>
              <a:rPr lang="en-US" sz="1400" dirty="0">
                <a:hlinkClick r:id="rId8" action="ppaction://hlinksldjump"/>
              </a:rPr>
              <a:t>[4]</a:t>
            </a:r>
            <a:endParaRPr lang="en-US" sz="1400" dirty="0"/>
          </a:p>
          <a:p>
            <a:r>
              <a:rPr lang="en-US" sz="1400" dirty="0"/>
              <a:t>Flight </a:t>
            </a:r>
            <a:r>
              <a:rPr lang="en-US" sz="1400" dirty="0" smtClean="0"/>
              <a:t>Delay </a:t>
            </a:r>
            <a:r>
              <a:rPr lang="en-US" sz="1400" dirty="0"/>
              <a:t>Information - Air Traffic Control System Command </a:t>
            </a:r>
            <a:r>
              <a:rPr lang="en-US" sz="1400" dirty="0" smtClean="0"/>
              <a:t>Center</a:t>
            </a:r>
          </a:p>
          <a:p>
            <a:r>
              <a:rPr lang="en-US" sz="1400" dirty="0" err="1" smtClean="0"/>
              <a:t>Transtats</a:t>
            </a:r>
            <a:r>
              <a:rPr lang="en-US" sz="1400" dirty="0" smtClean="0"/>
              <a:t> </a:t>
            </a:r>
            <a:r>
              <a:rPr lang="en-US" sz="1400" dirty="0">
                <a:hlinkClick r:id="rId9"/>
              </a:rPr>
              <a:t>https://</a:t>
            </a:r>
            <a:r>
              <a:rPr lang="en-US" sz="1400" dirty="0" smtClean="0">
                <a:hlinkClick r:id="rId9"/>
              </a:rPr>
              <a:t>www.transtats.bts.gov/Tables.asp?DB_ID=120&amp;DB_Name=Airline%20On-Time%20Performance%20Data&amp;DB_Short_Name=On-Time</a:t>
            </a:r>
            <a:r>
              <a:rPr lang="en-US" sz="1400" dirty="0" smtClean="0"/>
              <a:t> </a:t>
            </a:r>
            <a:endParaRPr lang="en-US" sz="1400" dirty="0"/>
          </a:p>
          <a:p>
            <a:endParaRPr lang="en-US" sz="1400" dirty="0"/>
          </a:p>
        </p:txBody>
      </p:sp>
    </p:spTree>
    <p:extLst>
      <p:ext uri="{BB962C8B-B14F-4D97-AF65-F5344CB8AC3E}">
        <p14:creationId xmlns:p14="http://schemas.microsoft.com/office/powerpoint/2010/main" val="399868398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87D409-9360-4317-83D0-EFA4B8059CA8}"/>
              </a:ext>
            </a:extLst>
          </p:cNvPr>
          <p:cNvSpPr>
            <a:spLocks noGrp="1"/>
          </p:cNvSpPr>
          <p:nvPr>
            <p:ph idx="4294967295"/>
          </p:nvPr>
        </p:nvSpPr>
        <p:spPr>
          <a:xfrm>
            <a:off x="167950" y="192766"/>
            <a:ext cx="11569959" cy="6385315"/>
          </a:xfrm>
        </p:spPr>
        <p:txBody>
          <a:bodyPr/>
          <a:lstStyle/>
          <a:p>
            <a:endParaRPr lang="en-US" sz="2400" dirty="0"/>
          </a:p>
          <a:p>
            <a:r>
              <a:rPr lang="en-US" sz="2400" dirty="0"/>
              <a:t>Remember the time when your flight was delayed or cancelled?</a:t>
            </a:r>
          </a:p>
          <a:p>
            <a:endParaRPr lang="en-US" sz="2400" dirty="0"/>
          </a:p>
          <a:p>
            <a:pPr marL="228600" lvl="1">
              <a:spcBef>
                <a:spcPts val="1000"/>
              </a:spcBef>
            </a:pPr>
            <a:endParaRPr lang="en-US" dirty="0"/>
          </a:p>
          <a:p>
            <a:pPr marL="228600" lvl="1">
              <a:spcBef>
                <a:spcPts val="1000"/>
              </a:spcBef>
            </a:pPr>
            <a:endParaRPr lang="en-US" dirty="0"/>
          </a:p>
          <a:p>
            <a:pPr marL="228600" lvl="1">
              <a:spcBef>
                <a:spcPts val="1000"/>
              </a:spcBef>
            </a:pPr>
            <a:endParaRPr lang="en-US" dirty="0"/>
          </a:p>
          <a:p>
            <a:pPr marL="228600" lvl="1">
              <a:spcBef>
                <a:spcPts val="1000"/>
              </a:spcBef>
            </a:pPr>
            <a:endParaRPr lang="en-US" dirty="0"/>
          </a:p>
          <a:p>
            <a:pPr marL="228600" lvl="1">
              <a:spcBef>
                <a:spcPts val="1000"/>
              </a:spcBef>
            </a:pPr>
            <a:r>
              <a:rPr lang="en-US" dirty="0"/>
              <a:t>It will really help if we can visualize past flight data to get a better understanding of airlines and airports performance to make an informed choice before finalizing our travel plans.</a:t>
            </a:r>
          </a:p>
          <a:p>
            <a:endParaRPr lang="en-US" dirty="0"/>
          </a:p>
        </p:txBody>
      </p:sp>
      <p:pic>
        <p:nvPicPr>
          <p:cNvPr id="5" name="Picture 4">
            <a:extLst>
              <a:ext uri="{FF2B5EF4-FFF2-40B4-BE49-F238E27FC236}">
                <a16:creationId xmlns:a16="http://schemas.microsoft.com/office/drawing/2014/main" id="{F0E59EE5-BB73-4C78-B58E-3B99ACAC8970}"/>
              </a:ext>
            </a:extLst>
          </p:cNvPr>
          <p:cNvPicPr>
            <a:picLocks noChangeAspect="1"/>
          </p:cNvPicPr>
          <p:nvPr/>
        </p:nvPicPr>
        <p:blipFill>
          <a:blip r:embed="rId2"/>
          <a:stretch>
            <a:fillRect/>
          </a:stretch>
        </p:blipFill>
        <p:spPr>
          <a:xfrm>
            <a:off x="454091" y="1429139"/>
            <a:ext cx="3193915" cy="1370044"/>
          </a:xfrm>
          <a:prstGeom prst="rect">
            <a:avLst/>
          </a:prstGeom>
        </p:spPr>
      </p:pic>
      <p:pic>
        <p:nvPicPr>
          <p:cNvPr id="6" name="Picture 5">
            <a:extLst>
              <a:ext uri="{FF2B5EF4-FFF2-40B4-BE49-F238E27FC236}">
                <a16:creationId xmlns:a16="http://schemas.microsoft.com/office/drawing/2014/main" id="{FD62F686-AE1D-4A2F-9F8A-2162D4CB4200}"/>
              </a:ext>
            </a:extLst>
          </p:cNvPr>
          <p:cNvPicPr>
            <a:picLocks noChangeAspect="1"/>
          </p:cNvPicPr>
          <p:nvPr/>
        </p:nvPicPr>
        <p:blipFill>
          <a:blip r:embed="rId3"/>
          <a:stretch>
            <a:fillRect/>
          </a:stretch>
        </p:blipFill>
        <p:spPr>
          <a:xfrm>
            <a:off x="6812028" y="4282013"/>
            <a:ext cx="3237042" cy="2215270"/>
          </a:xfrm>
          <a:prstGeom prst="rect">
            <a:avLst/>
          </a:prstGeom>
        </p:spPr>
      </p:pic>
    </p:spTree>
    <p:extLst>
      <p:ext uri="{BB962C8B-B14F-4D97-AF65-F5344CB8AC3E}">
        <p14:creationId xmlns:p14="http://schemas.microsoft.com/office/powerpoint/2010/main" val="138214059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87D409-9360-4317-83D0-EFA4B8059CA8}"/>
              </a:ext>
            </a:extLst>
          </p:cNvPr>
          <p:cNvSpPr>
            <a:spLocks noGrp="1"/>
          </p:cNvSpPr>
          <p:nvPr>
            <p:ph idx="4294967295"/>
          </p:nvPr>
        </p:nvSpPr>
        <p:spPr>
          <a:xfrm>
            <a:off x="167950" y="192766"/>
            <a:ext cx="11569959" cy="6385315"/>
          </a:xfrm>
        </p:spPr>
        <p:txBody>
          <a:bodyPr/>
          <a:lstStyle/>
          <a:p>
            <a:endParaRPr lang="en-US" sz="2400" dirty="0"/>
          </a:p>
          <a:p>
            <a:r>
              <a:rPr lang="en-US" sz="2400" dirty="0"/>
              <a:t>Remember the time when your flight was delayed or cancelled?</a:t>
            </a:r>
          </a:p>
          <a:p>
            <a:endParaRPr lang="en-US" sz="2400" dirty="0"/>
          </a:p>
          <a:p>
            <a:pPr marL="228600" lvl="1">
              <a:spcBef>
                <a:spcPts val="1000"/>
              </a:spcBef>
            </a:pPr>
            <a:endParaRPr lang="en-US" dirty="0"/>
          </a:p>
          <a:p>
            <a:pPr marL="228600" lvl="1">
              <a:spcBef>
                <a:spcPts val="1000"/>
              </a:spcBef>
            </a:pPr>
            <a:endParaRPr lang="en-US" dirty="0"/>
          </a:p>
          <a:p>
            <a:pPr marL="228600" lvl="1">
              <a:spcBef>
                <a:spcPts val="1000"/>
              </a:spcBef>
            </a:pPr>
            <a:endParaRPr lang="en-US" dirty="0"/>
          </a:p>
          <a:p>
            <a:pPr marL="228600" lvl="1">
              <a:spcBef>
                <a:spcPts val="1000"/>
              </a:spcBef>
            </a:pPr>
            <a:endParaRPr lang="en-US" dirty="0"/>
          </a:p>
          <a:p>
            <a:pPr marL="228600" lvl="1">
              <a:spcBef>
                <a:spcPts val="1000"/>
              </a:spcBef>
            </a:pPr>
            <a:r>
              <a:rPr lang="en-US" dirty="0"/>
              <a:t>It will really help if we can visualize past flight data to get a better understanding of airlines and airports performance to make an informed choice before finalizing our travel plans.</a:t>
            </a:r>
          </a:p>
          <a:p>
            <a:endParaRPr lang="en-US" dirty="0"/>
          </a:p>
        </p:txBody>
      </p:sp>
      <p:pic>
        <p:nvPicPr>
          <p:cNvPr id="5" name="Picture 4">
            <a:extLst>
              <a:ext uri="{FF2B5EF4-FFF2-40B4-BE49-F238E27FC236}">
                <a16:creationId xmlns:a16="http://schemas.microsoft.com/office/drawing/2014/main" id="{F0E59EE5-BB73-4C78-B58E-3B99ACAC8970}"/>
              </a:ext>
            </a:extLst>
          </p:cNvPr>
          <p:cNvPicPr>
            <a:picLocks noChangeAspect="1"/>
          </p:cNvPicPr>
          <p:nvPr/>
        </p:nvPicPr>
        <p:blipFill>
          <a:blip r:embed="rId2"/>
          <a:stretch>
            <a:fillRect/>
          </a:stretch>
        </p:blipFill>
        <p:spPr>
          <a:xfrm>
            <a:off x="454091" y="1429139"/>
            <a:ext cx="3193915" cy="1370044"/>
          </a:xfrm>
          <a:prstGeom prst="rect">
            <a:avLst/>
          </a:prstGeom>
        </p:spPr>
      </p:pic>
      <p:pic>
        <p:nvPicPr>
          <p:cNvPr id="6" name="Picture 5">
            <a:extLst>
              <a:ext uri="{FF2B5EF4-FFF2-40B4-BE49-F238E27FC236}">
                <a16:creationId xmlns:a16="http://schemas.microsoft.com/office/drawing/2014/main" id="{FD62F686-AE1D-4A2F-9F8A-2162D4CB4200}"/>
              </a:ext>
            </a:extLst>
          </p:cNvPr>
          <p:cNvPicPr>
            <a:picLocks noChangeAspect="1"/>
          </p:cNvPicPr>
          <p:nvPr/>
        </p:nvPicPr>
        <p:blipFill>
          <a:blip r:embed="rId3"/>
          <a:stretch>
            <a:fillRect/>
          </a:stretch>
        </p:blipFill>
        <p:spPr>
          <a:xfrm>
            <a:off x="6812028" y="4282013"/>
            <a:ext cx="3237042" cy="2215270"/>
          </a:xfrm>
          <a:prstGeom prst="rect">
            <a:avLst/>
          </a:prstGeom>
        </p:spPr>
      </p:pic>
    </p:spTree>
    <p:extLst>
      <p:ext uri="{BB962C8B-B14F-4D97-AF65-F5344CB8AC3E}">
        <p14:creationId xmlns:p14="http://schemas.microsoft.com/office/powerpoint/2010/main" val="176653362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7321-E27E-46F7-AEBD-2E45D9109002}"/>
              </a:ext>
            </a:extLst>
          </p:cNvPr>
          <p:cNvSpPr>
            <a:spLocks noGrp="1"/>
          </p:cNvSpPr>
          <p:nvPr>
            <p:ph type="title"/>
          </p:nvPr>
        </p:nvSpPr>
        <p:spPr>
          <a:xfrm>
            <a:off x="838200" y="159852"/>
            <a:ext cx="10515600" cy="1325563"/>
          </a:xfrm>
        </p:spPr>
        <p:txBody>
          <a:bodyPr/>
          <a:lstStyle/>
          <a:p>
            <a:r>
              <a:rPr lang="en-US" dirty="0"/>
              <a:t>Existing analysis and visualizations</a:t>
            </a:r>
          </a:p>
        </p:txBody>
      </p:sp>
      <p:sp>
        <p:nvSpPr>
          <p:cNvPr id="3" name="Content Placeholder 2">
            <a:extLst>
              <a:ext uri="{FF2B5EF4-FFF2-40B4-BE49-F238E27FC236}">
                <a16:creationId xmlns:a16="http://schemas.microsoft.com/office/drawing/2014/main" id="{1C160E2A-30BC-48F8-A8FE-5B3D7B88A27C}"/>
              </a:ext>
            </a:extLst>
          </p:cNvPr>
          <p:cNvSpPr>
            <a:spLocks noGrp="1"/>
          </p:cNvSpPr>
          <p:nvPr>
            <p:ph idx="1"/>
          </p:nvPr>
        </p:nvSpPr>
        <p:spPr>
          <a:xfrm>
            <a:off x="838200" y="1331103"/>
            <a:ext cx="10515600" cy="5060366"/>
          </a:xfrm>
        </p:spPr>
        <p:txBody>
          <a:bodyPr>
            <a:normAutofit/>
          </a:bodyPr>
          <a:lstStyle/>
          <a:p>
            <a:r>
              <a:rPr lang="en-US" sz="2400" dirty="0"/>
              <a:t>Most of the websites related to airlines and airports are travel booking websites, which only focus on seat availability and ticket prices.</a:t>
            </a:r>
          </a:p>
          <a:p>
            <a:endParaRPr lang="en-US" sz="2400" dirty="0"/>
          </a:p>
          <a:p>
            <a:endParaRPr lang="en-US" sz="2400" dirty="0"/>
          </a:p>
          <a:p>
            <a:endParaRPr lang="en-US" sz="2400" dirty="0"/>
          </a:p>
          <a:p>
            <a:r>
              <a:rPr lang="en-US" sz="2400" dirty="0"/>
              <a:t>There are handful of websites that provide an analysis on punctuality of airlines and airports.</a:t>
            </a:r>
          </a:p>
          <a:p>
            <a:endParaRPr lang="en-US" sz="2400" dirty="0"/>
          </a:p>
          <a:p>
            <a:endParaRPr lang="en-US" sz="2400" dirty="0"/>
          </a:p>
          <a:p>
            <a:r>
              <a:rPr lang="en-US" sz="2400" dirty="0"/>
              <a:t>Even the ones that are available are either on current data (real time or past few hours) and not an analysis on historical data for a proper analysis of trends or behavior.</a:t>
            </a:r>
          </a:p>
        </p:txBody>
      </p:sp>
      <p:pic>
        <p:nvPicPr>
          <p:cNvPr id="4" name="Picture 3">
            <a:extLst>
              <a:ext uri="{FF2B5EF4-FFF2-40B4-BE49-F238E27FC236}">
                <a16:creationId xmlns:a16="http://schemas.microsoft.com/office/drawing/2014/main" id="{F8B6889D-E330-48CF-866F-6F1BEDBB7604}"/>
              </a:ext>
            </a:extLst>
          </p:cNvPr>
          <p:cNvPicPr>
            <a:picLocks noChangeAspect="1"/>
          </p:cNvPicPr>
          <p:nvPr/>
        </p:nvPicPr>
        <p:blipFill>
          <a:blip r:embed="rId2"/>
          <a:stretch>
            <a:fillRect/>
          </a:stretch>
        </p:blipFill>
        <p:spPr>
          <a:xfrm>
            <a:off x="1188292" y="2216118"/>
            <a:ext cx="1452271" cy="543651"/>
          </a:xfrm>
          <a:prstGeom prst="rect">
            <a:avLst/>
          </a:prstGeom>
        </p:spPr>
      </p:pic>
      <p:pic>
        <p:nvPicPr>
          <p:cNvPr id="6" name="Picture 5">
            <a:extLst>
              <a:ext uri="{FF2B5EF4-FFF2-40B4-BE49-F238E27FC236}">
                <a16:creationId xmlns:a16="http://schemas.microsoft.com/office/drawing/2014/main" id="{3C94C9FB-0079-4DAF-9049-9F3A83F3884B}"/>
              </a:ext>
            </a:extLst>
          </p:cNvPr>
          <p:cNvPicPr>
            <a:picLocks noChangeAspect="1"/>
          </p:cNvPicPr>
          <p:nvPr/>
        </p:nvPicPr>
        <p:blipFill>
          <a:blip r:embed="rId3"/>
          <a:stretch>
            <a:fillRect/>
          </a:stretch>
        </p:blipFill>
        <p:spPr>
          <a:xfrm>
            <a:off x="3093292" y="2234793"/>
            <a:ext cx="1452271" cy="524976"/>
          </a:xfrm>
          <a:prstGeom prst="rect">
            <a:avLst/>
          </a:prstGeom>
        </p:spPr>
      </p:pic>
      <p:pic>
        <p:nvPicPr>
          <p:cNvPr id="7" name="Picture 6">
            <a:extLst>
              <a:ext uri="{FF2B5EF4-FFF2-40B4-BE49-F238E27FC236}">
                <a16:creationId xmlns:a16="http://schemas.microsoft.com/office/drawing/2014/main" id="{84A8A146-78EF-45A4-B2F4-3C63E5E24770}"/>
              </a:ext>
            </a:extLst>
          </p:cNvPr>
          <p:cNvPicPr>
            <a:picLocks noChangeAspect="1"/>
          </p:cNvPicPr>
          <p:nvPr/>
        </p:nvPicPr>
        <p:blipFill>
          <a:blip r:embed="rId4"/>
          <a:stretch>
            <a:fillRect/>
          </a:stretch>
        </p:blipFill>
        <p:spPr>
          <a:xfrm>
            <a:off x="4998292" y="2254580"/>
            <a:ext cx="1543050" cy="466725"/>
          </a:xfrm>
          <a:prstGeom prst="rect">
            <a:avLst/>
          </a:prstGeom>
        </p:spPr>
      </p:pic>
      <p:pic>
        <p:nvPicPr>
          <p:cNvPr id="9" name="Picture 8">
            <a:extLst>
              <a:ext uri="{FF2B5EF4-FFF2-40B4-BE49-F238E27FC236}">
                <a16:creationId xmlns:a16="http://schemas.microsoft.com/office/drawing/2014/main" id="{86EA443D-427C-4B26-95B0-CFE29B34CE0A}"/>
              </a:ext>
            </a:extLst>
          </p:cNvPr>
          <p:cNvPicPr>
            <a:picLocks noChangeAspect="1"/>
          </p:cNvPicPr>
          <p:nvPr/>
        </p:nvPicPr>
        <p:blipFill>
          <a:blip r:embed="rId5"/>
          <a:stretch>
            <a:fillRect/>
          </a:stretch>
        </p:blipFill>
        <p:spPr>
          <a:xfrm>
            <a:off x="7135876" y="2216118"/>
            <a:ext cx="1543051" cy="567400"/>
          </a:xfrm>
          <a:prstGeom prst="rect">
            <a:avLst/>
          </a:prstGeom>
        </p:spPr>
      </p:pic>
      <p:pic>
        <p:nvPicPr>
          <p:cNvPr id="11" name="Picture 10">
            <a:extLst>
              <a:ext uri="{FF2B5EF4-FFF2-40B4-BE49-F238E27FC236}">
                <a16:creationId xmlns:a16="http://schemas.microsoft.com/office/drawing/2014/main" id="{FE7C1886-18E3-4EA9-A819-6B88A92856A4}"/>
              </a:ext>
            </a:extLst>
          </p:cNvPr>
          <p:cNvPicPr>
            <a:picLocks noChangeAspect="1"/>
          </p:cNvPicPr>
          <p:nvPr/>
        </p:nvPicPr>
        <p:blipFill>
          <a:blip r:embed="rId6"/>
          <a:stretch>
            <a:fillRect/>
          </a:stretch>
        </p:blipFill>
        <p:spPr>
          <a:xfrm>
            <a:off x="1122978" y="4322166"/>
            <a:ext cx="1808959" cy="726965"/>
          </a:xfrm>
          <a:prstGeom prst="rect">
            <a:avLst/>
          </a:prstGeom>
        </p:spPr>
      </p:pic>
      <p:pic>
        <p:nvPicPr>
          <p:cNvPr id="13" name="Picture 12">
            <a:extLst>
              <a:ext uri="{FF2B5EF4-FFF2-40B4-BE49-F238E27FC236}">
                <a16:creationId xmlns:a16="http://schemas.microsoft.com/office/drawing/2014/main" id="{6C436892-0B36-42E6-B712-69CAE40BE2B8}"/>
              </a:ext>
            </a:extLst>
          </p:cNvPr>
          <p:cNvPicPr>
            <a:picLocks noChangeAspect="1"/>
          </p:cNvPicPr>
          <p:nvPr/>
        </p:nvPicPr>
        <p:blipFill>
          <a:blip r:embed="rId7"/>
          <a:stretch>
            <a:fillRect/>
          </a:stretch>
        </p:blipFill>
        <p:spPr>
          <a:xfrm>
            <a:off x="4317934" y="4206325"/>
            <a:ext cx="882268" cy="870504"/>
          </a:xfrm>
          <a:prstGeom prst="rect">
            <a:avLst/>
          </a:prstGeom>
        </p:spPr>
      </p:pic>
    </p:spTree>
    <p:extLst>
      <p:ext uri="{BB962C8B-B14F-4D97-AF65-F5344CB8AC3E}">
        <p14:creationId xmlns:p14="http://schemas.microsoft.com/office/powerpoint/2010/main" val="144903925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7321-E27E-46F7-AEBD-2E45D9109002}"/>
              </a:ext>
            </a:extLst>
          </p:cNvPr>
          <p:cNvSpPr>
            <a:spLocks noGrp="1"/>
          </p:cNvSpPr>
          <p:nvPr>
            <p:ph type="title"/>
          </p:nvPr>
        </p:nvSpPr>
        <p:spPr>
          <a:xfrm>
            <a:off x="838200" y="159852"/>
            <a:ext cx="10515600" cy="1325563"/>
          </a:xfrm>
        </p:spPr>
        <p:txBody>
          <a:bodyPr/>
          <a:lstStyle/>
          <a:p>
            <a:r>
              <a:rPr lang="en-US" dirty="0"/>
              <a:t>Existing analysis and visualizations</a:t>
            </a:r>
          </a:p>
        </p:txBody>
      </p:sp>
      <p:sp>
        <p:nvSpPr>
          <p:cNvPr id="3" name="Content Placeholder 2">
            <a:extLst>
              <a:ext uri="{FF2B5EF4-FFF2-40B4-BE49-F238E27FC236}">
                <a16:creationId xmlns:a16="http://schemas.microsoft.com/office/drawing/2014/main" id="{1C160E2A-30BC-48F8-A8FE-5B3D7B88A27C}"/>
              </a:ext>
            </a:extLst>
          </p:cNvPr>
          <p:cNvSpPr>
            <a:spLocks noGrp="1"/>
          </p:cNvSpPr>
          <p:nvPr>
            <p:ph idx="1"/>
          </p:nvPr>
        </p:nvSpPr>
        <p:spPr>
          <a:xfrm>
            <a:off x="838200" y="1331103"/>
            <a:ext cx="10515600" cy="5060366"/>
          </a:xfrm>
        </p:spPr>
        <p:txBody>
          <a:bodyPr>
            <a:normAutofit/>
          </a:bodyPr>
          <a:lstStyle/>
          <a:p>
            <a:r>
              <a:rPr lang="en-US" sz="2400" dirty="0"/>
              <a:t>Most of the websites related to airlines and airports are travel booking websites, which only focus on seat availability and ticket prices.</a:t>
            </a:r>
          </a:p>
          <a:p>
            <a:endParaRPr lang="en-US" sz="2400" dirty="0"/>
          </a:p>
          <a:p>
            <a:endParaRPr lang="en-US" sz="2400" dirty="0"/>
          </a:p>
          <a:p>
            <a:endParaRPr lang="en-US" sz="2400" dirty="0"/>
          </a:p>
          <a:p>
            <a:r>
              <a:rPr lang="en-US" sz="2400" dirty="0"/>
              <a:t>There are handful of websites that provide an analysis on punctuality of airlines and airports.</a:t>
            </a:r>
          </a:p>
          <a:p>
            <a:endParaRPr lang="en-US" sz="2400" dirty="0"/>
          </a:p>
          <a:p>
            <a:endParaRPr lang="en-US" sz="2400" dirty="0"/>
          </a:p>
          <a:p>
            <a:r>
              <a:rPr lang="en-US" sz="2400" dirty="0"/>
              <a:t>Even the ones that are available are either on current data (real time or past few hours) and not an analysis on historical data for a proper analysis of trends or behavior.</a:t>
            </a:r>
          </a:p>
        </p:txBody>
      </p:sp>
      <p:pic>
        <p:nvPicPr>
          <p:cNvPr id="4" name="Picture 3">
            <a:extLst>
              <a:ext uri="{FF2B5EF4-FFF2-40B4-BE49-F238E27FC236}">
                <a16:creationId xmlns:a16="http://schemas.microsoft.com/office/drawing/2014/main" id="{F8B6889D-E330-48CF-866F-6F1BEDBB7604}"/>
              </a:ext>
            </a:extLst>
          </p:cNvPr>
          <p:cNvPicPr>
            <a:picLocks noChangeAspect="1"/>
          </p:cNvPicPr>
          <p:nvPr/>
        </p:nvPicPr>
        <p:blipFill>
          <a:blip r:embed="rId2"/>
          <a:stretch>
            <a:fillRect/>
          </a:stretch>
        </p:blipFill>
        <p:spPr>
          <a:xfrm>
            <a:off x="1188292" y="2216118"/>
            <a:ext cx="1452271" cy="543651"/>
          </a:xfrm>
          <a:prstGeom prst="rect">
            <a:avLst/>
          </a:prstGeom>
        </p:spPr>
      </p:pic>
      <p:pic>
        <p:nvPicPr>
          <p:cNvPr id="6" name="Picture 5">
            <a:extLst>
              <a:ext uri="{FF2B5EF4-FFF2-40B4-BE49-F238E27FC236}">
                <a16:creationId xmlns:a16="http://schemas.microsoft.com/office/drawing/2014/main" id="{3C94C9FB-0079-4DAF-9049-9F3A83F3884B}"/>
              </a:ext>
            </a:extLst>
          </p:cNvPr>
          <p:cNvPicPr>
            <a:picLocks noChangeAspect="1"/>
          </p:cNvPicPr>
          <p:nvPr/>
        </p:nvPicPr>
        <p:blipFill>
          <a:blip r:embed="rId3"/>
          <a:stretch>
            <a:fillRect/>
          </a:stretch>
        </p:blipFill>
        <p:spPr>
          <a:xfrm>
            <a:off x="3093292" y="2234793"/>
            <a:ext cx="1452271" cy="524976"/>
          </a:xfrm>
          <a:prstGeom prst="rect">
            <a:avLst/>
          </a:prstGeom>
        </p:spPr>
      </p:pic>
      <p:pic>
        <p:nvPicPr>
          <p:cNvPr id="7" name="Picture 6">
            <a:extLst>
              <a:ext uri="{FF2B5EF4-FFF2-40B4-BE49-F238E27FC236}">
                <a16:creationId xmlns:a16="http://schemas.microsoft.com/office/drawing/2014/main" id="{84A8A146-78EF-45A4-B2F4-3C63E5E24770}"/>
              </a:ext>
            </a:extLst>
          </p:cNvPr>
          <p:cNvPicPr>
            <a:picLocks noChangeAspect="1"/>
          </p:cNvPicPr>
          <p:nvPr/>
        </p:nvPicPr>
        <p:blipFill>
          <a:blip r:embed="rId4"/>
          <a:stretch>
            <a:fillRect/>
          </a:stretch>
        </p:blipFill>
        <p:spPr>
          <a:xfrm>
            <a:off x="4998292" y="2254580"/>
            <a:ext cx="1543050" cy="466725"/>
          </a:xfrm>
          <a:prstGeom prst="rect">
            <a:avLst/>
          </a:prstGeom>
        </p:spPr>
      </p:pic>
      <p:pic>
        <p:nvPicPr>
          <p:cNvPr id="9" name="Picture 8">
            <a:extLst>
              <a:ext uri="{FF2B5EF4-FFF2-40B4-BE49-F238E27FC236}">
                <a16:creationId xmlns:a16="http://schemas.microsoft.com/office/drawing/2014/main" id="{86EA443D-427C-4B26-95B0-CFE29B34CE0A}"/>
              </a:ext>
            </a:extLst>
          </p:cNvPr>
          <p:cNvPicPr>
            <a:picLocks noChangeAspect="1"/>
          </p:cNvPicPr>
          <p:nvPr/>
        </p:nvPicPr>
        <p:blipFill>
          <a:blip r:embed="rId5"/>
          <a:stretch>
            <a:fillRect/>
          </a:stretch>
        </p:blipFill>
        <p:spPr>
          <a:xfrm>
            <a:off x="7135876" y="2216118"/>
            <a:ext cx="1543051" cy="567400"/>
          </a:xfrm>
          <a:prstGeom prst="rect">
            <a:avLst/>
          </a:prstGeom>
        </p:spPr>
      </p:pic>
      <p:pic>
        <p:nvPicPr>
          <p:cNvPr id="11" name="Picture 10">
            <a:extLst>
              <a:ext uri="{FF2B5EF4-FFF2-40B4-BE49-F238E27FC236}">
                <a16:creationId xmlns:a16="http://schemas.microsoft.com/office/drawing/2014/main" id="{FE7C1886-18E3-4EA9-A819-6B88A92856A4}"/>
              </a:ext>
            </a:extLst>
          </p:cNvPr>
          <p:cNvPicPr>
            <a:picLocks noChangeAspect="1"/>
          </p:cNvPicPr>
          <p:nvPr/>
        </p:nvPicPr>
        <p:blipFill>
          <a:blip r:embed="rId6"/>
          <a:stretch>
            <a:fillRect/>
          </a:stretch>
        </p:blipFill>
        <p:spPr>
          <a:xfrm>
            <a:off x="1122978" y="4322166"/>
            <a:ext cx="1808959" cy="726965"/>
          </a:xfrm>
          <a:prstGeom prst="rect">
            <a:avLst/>
          </a:prstGeom>
        </p:spPr>
      </p:pic>
      <p:pic>
        <p:nvPicPr>
          <p:cNvPr id="13" name="Picture 12">
            <a:extLst>
              <a:ext uri="{FF2B5EF4-FFF2-40B4-BE49-F238E27FC236}">
                <a16:creationId xmlns:a16="http://schemas.microsoft.com/office/drawing/2014/main" id="{6C436892-0B36-42E6-B712-69CAE40BE2B8}"/>
              </a:ext>
            </a:extLst>
          </p:cNvPr>
          <p:cNvPicPr>
            <a:picLocks noChangeAspect="1"/>
          </p:cNvPicPr>
          <p:nvPr/>
        </p:nvPicPr>
        <p:blipFill>
          <a:blip r:embed="rId7"/>
          <a:stretch>
            <a:fillRect/>
          </a:stretch>
        </p:blipFill>
        <p:spPr>
          <a:xfrm>
            <a:off x="4317934" y="4206325"/>
            <a:ext cx="882268" cy="870504"/>
          </a:xfrm>
          <a:prstGeom prst="rect">
            <a:avLst/>
          </a:prstGeom>
        </p:spPr>
      </p:pic>
    </p:spTree>
    <p:extLst>
      <p:ext uri="{BB962C8B-B14F-4D97-AF65-F5344CB8AC3E}">
        <p14:creationId xmlns:p14="http://schemas.microsoft.com/office/powerpoint/2010/main" val="30917708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B24C3-E289-489C-9A25-15122DE49C3B}"/>
              </a:ext>
            </a:extLst>
          </p:cNvPr>
          <p:cNvSpPr>
            <a:spLocks noGrp="1"/>
          </p:cNvSpPr>
          <p:nvPr>
            <p:ph type="title"/>
          </p:nvPr>
        </p:nvSpPr>
        <p:spPr>
          <a:xfrm>
            <a:off x="838200" y="365125"/>
            <a:ext cx="10515600" cy="1325563"/>
          </a:xfrm>
        </p:spPr>
        <p:txBody>
          <a:bodyPr>
            <a:normAutofit/>
          </a:bodyPr>
          <a:lstStyle/>
          <a:p>
            <a:r>
              <a:rPr lang="en-US" sz="1800" dirty="0">
                <a:latin typeface="+mn-lt"/>
                <a:ea typeface="+mn-ea"/>
                <a:cs typeface="+mn-cs"/>
              </a:rPr>
              <a:t>Flight aware flight delay visualization, </a:t>
            </a:r>
            <a:r>
              <a:rPr lang="en-US" sz="1800" dirty="0" err="1">
                <a:latin typeface="+mn-lt"/>
                <a:ea typeface="+mn-ea"/>
                <a:cs typeface="+mn-cs"/>
              </a:rPr>
              <a:t>MiseryMap</a:t>
            </a:r>
            <a:r>
              <a:rPr lang="en-US" sz="1800" dirty="0">
                <a:latin typeface="+mn-lt"/>
                <a:ea typeface="+mn-ea"/>
                <a:cs typeface="+mn-cs"/>
              </a:rPr>
              <a:t> 2019. </a:t>
            </a:r>
            <a:r>
              <a:rPr lang="en-US" sz="1400" dirty="0">
                <a:latin typeface="+mn-lt"/>
                <a:ea typeface="+mn-ea"/>
                <a:cs typeface="+mn-cs"/>
                <a:hlinkClick r:id="rId2" action="ppaction://hlinksldjump"/>
              </a:rPr>
              <a:t>[4]</a:t>
            </a:r>
            <a:r>
              <a:rPr lang="en-US" sz="1400" dirty="0">
                <a:latin typeface="+mn-lt"/>
                <a:ea typeface="+mn-ea"/>
                <a:cs typeface="+mn-cs"/>
              </a:rPr>
              <a:t/>
            </a:r>
            <a:br>
              <a:rPr lang="en-US" sz="1400" dirty="0">
                <a:latin typeface="+mn-lt"/>
                <a:ea typeface="+mn-ea"/>
                <a:cs typeface="+mn-cs"/>
              </a:rPr>
            </a:br>
            <a:r>
              <a:rPr lang="en-US" sz="1400" dirty="0">
                <a:latin typeface="+mn-lt"/>
                <a:ea typeface="+mn-ea"/>
                <a:cs typeface="+mn-cs"/>
              </a:rPr>
              <a:t/>
            </a:r>
            <a:br>
              <a:rPr lang="en-US" sz="1400" dirty="0">
                <a:latin typeface="+mn-lt"/>
                <a:ea typeface="+mn-ea"/>
                <a:cs typeface="+mn-cs"/>
              </a:rPr>
            </a:br>
            <a:r>
              <a:rPr lang="en-US" sz="1400" dirty="0">
                <a:latin typeface="+mn-lt"/>
                <a:ea typeface="+mn-ea"/>
                <a:cs typeface="+mn-cs"/>
              </a:rPr>
              <a:t>This visualization shows some big Airports only, no data available for Airlines and no option to choose other airports e.g. Indianapolis , Cincinnati etc. More importantly , this is based on current data (last few hours) and not an analysis on a historical dataset.</a:t>
            </a:r>
          </a:p>
        </p:txBody>
      </p:sp>
      <p:pic>
        <p:nvPicPr>
          <p:cNvPr id="4" name="Content Placeholder 3">
            <a:extLst>
              <a:ext uri="{FF2B5EF4-FFF2-40B4-BE49-F238E27FC236}">
                <a16:creationId xmlns:a16="http://schemas.microsoft.com/office/drawing/2014/main" id="{99E3FED9-29C0-47AD-ACE9-3586419B9F9E}"/>
              </a:ext>
            </a:extLst>
          </p:cNvPr>
          <p:cNvPicPr>
            <a:picLocks noGrp="1" noChangeAspect="1"/>
          </p:cNvPicPr>
          <p:nvPr>
            <p:ph idx="1"/>
          </p:nvPr>
        </p:nvPicPr>
        <p:blipFill>
          <a:blip r:embed="rId3"/>
          <a:stretch>
            <a:fillRect/>
          </a:stretch>
        </p:blipFill>
        <p:spPr>
          <a:xfrm>
            <a:off x="1343815" y="1825625"/>
            <a:ext cx="9504370" cy="4351338"/>
          </a:xfrm>
          <a:prstGeom prst="rect">
            <a:avLst/>
          </a:prstGeom>
        </p:spPr>
      </p:pic>
    </p:spTree>
    <p:extLst>
      <p:ext uri="{BB962C8B-B14F-4D97-AF65-F5344CB8AC3E}">
        <p14:creationId xmlns:p14="http://schemas.microsoft.com/office/powerpoint/2010/main" val="286318057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TotalTime>
  <Words>1305</Words>
  <Application>Microsoft Office PowerPoint</Application>
  <PresentationFormat>Widescreen</PresentationFormat>
  <Paragraphs>123</Paragraphs>
  <Slides>40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Mangal</vt:lpstr>
      <vt:lpstr>Times New Roman</vt:lpstr>
      <vt:lpstr>Office Theme</vt:lpstr>
      <vt:lpstr>Airlines and Airports Punctuality Performance Analysis</vt:lpstr>
      <vt:lpstr>Why is this important?</vt:lpstr>
      <vt:lpstr>Why is this important?</vt:lpstr>
      <vt:lpstr>PowerPoint Presentation</vt:lpstr>
      <vt:lpstr>PowerPoint Presentation</vt:lpstr>
      <vt:lpstr>PowerPoint Presentation</vt:lpstr>
      <vt:lpstr>Existing analysis and visualizations</vt:lpstr>
      <vt:lpstr>Existing analysis and visualizations</vt:lpstr>
      <vt:lpstr>Flight aware flight delay visualization, MiseryMap 2019. [4]  This visualization shows some big Airports only, no data available for Airlines and no option to choose other airports e.g. Indianapolis , Cincinnati etc. More importantly , this is based on current data (last few hours) and not an analysis on a historical dataset.</vt:lpstr>
      <vt:lpstr>Flight aware flight delay visualization, MiseryMap 2019. [4]  This visualization shows some big Airports only, no data available for Airlines and no option to choose other airports e.g. Indianapolis , Cincinnati etc. More importantly , this is based on current data (last few hours) and not an analysis on a historical dataset.</vt:lpstr>
      <vt:lpstr>Flight Delay Information - Air Traffic Control System Command Center, 2019. [5]  This visualization also shows airports and its also based on current data (last few hours) and not an analysis on a historical dataset. Its interactive and lets user select airport or flights and provides current situation for that.</vt:lpstr>
      <vt:lpstr>Flight Delay Information - Air Traffic Control System Command Center, 2019. [5]  This visualization also shows airports and its also based on current data (last few hours) and not an analysis on a historical dataset. Its interactive and lets user select airport or flights and provides current situation for that.</vt:lpstr>
      <vt:lpstr>Are these visualizations enough?</vt:lpstr>
      <vt:lpstr>Objectives</vt:lpstr>
      <vt:lpstr>Objectives</vt:lpstr>
      <vt:lpstr>Dataset</vt:lpstr>
      <vt:lpstr>Dataset[6]</vt:lpstr>
      <vt:lpstr>Top 20 delayed flights </vt:lpstr>
      <vt:lpstr>On time vs delayed ratio of flights per airline</vt:lpstr>
      <vt:lpstr>Airline carrier delays proportion</vt:lpstr>
      <vt:lpstr>Southwest delay distribution </vt:lpstr>
      <vt:lpstr>Comparing delay distribution of US Airways &amp; Republic Airways</vt:lpstr>
      <vt:lpstr>Flight delay reason heat map</vt:lpstr>
      <vt:lpstr>Top 10 Busiest airports and their delays</vt:lpstr>
      <vt:lpstr>Distribution of delays by carrier</vt:lpstr>
      <vt:lpstr>Comparing airline, arrival delay, distance and scheduled time using pair-plot</vt:lpstr>
      <vt:lpstr>Choropleth for cancelled flights</vt:lpstr>
      <vt:lpstr>Choropleth for diverted flights</vt:lpstr>
      <vt:lpstr>Choropleth for delayed flights</vt:lpstr>
      <vt:lpstr>Calculating cancellation, diversion rate and flight percentage for each airline carrier</vt:lpstr>
      <vt:lpstr>Taxi-in vs taxi-out in stacked bar chart for every airline</vt:lpstr>
      <vt:lpstr>Arrival vs departure delay for every airline</vt:lpstr>
      <vt:lpstr>Week by cancellation</vt:lpstr>
      <vt:lpstr>PowerPoint Presentation</vt:lpstr>
      <vt:lpstr>PowerPoint Presentation</vt:lpstr>
      <vt:lpstr>Insight</vt:lpstr>
      <vt:lpstr>Insight</vt:lpstr>
      <vt:lpstr>Future work</vt:lpstr>
      <vt:lpstr>Future 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Airlines and Airports Punctuality Performance Analysis</dc:title>
  <dc:creator>Lovely</dc:creator>
  <cp:lastModifiedBy>Siddamsettiwar, Parag V</cp:lastModifiedBy>
  <cp:revision>48</cp:revision>
  <dcterms:created xsi:type="dcterms:W3CDTF">2019-07-26T02:16:10Z</dcterms:created>
  <dcterms:modified xsi:type="dcterms:W3CDTF">2019-07-26T22:51:01Z</dcterms:modified>
</cp:coreProperties>
</file>